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3"/>
  </p:notesMasterIdLst>
  <p:sldIdLst>
    <p:sldId id="256" r:id="rId2"/>
    <p:sldId id="257" r:id="rId3"/>
    <p:sldId id="258" r:id="rId4"/>
    <p:sldId id="376" r:id="rId5"/>
    <p:sldId id="375" r:id="rId6"/>
    <p:sldId id="377" r:id="rId7"/>
    <p:sldId id="378" r:id="rId8"/>
    <p:sldId id="267" r:id="rId9"/>
    <p:sldId id="379" r:id="rId10"/>
    <p:sldId id="305" r:id="rId11"/>
    <p:sldId id="301" r:id="rId12"/>
    <p:sldId id="380" r:id="rId13"/>
    <p:sldId id="306" r:id="rId14"/>
    <p:sldId id="383" r:id="rId15"/>
    <p:sldId id="387" r:id="rId16"/>
    <p:sldId id="385" r:id="rId17"/>
    <p:sldId id="389" r:id="rId18"/>
    <p:sldId id="302" r:id="rId19"/>
    <p:sldId id="381" r:id="rId20"/>
    <p:sldId id="313" r:id="rId21"/>
    <p:sldId id="314" r:id="rId22"/>
    <p:sldId id="390" r:id="rId23"/>
    <p:sldId id="277" r:id="rId24"/>
    <p:sldId id="266" r:id="rId25"/>
    <p:sldId id="260" r:id="rId26"/>
    <p:sldId id="278" r:id="rId27"/>
    <p:sldId id="391" r:id="rId28"/>
    <p:sldId id="393" r:id="rId29"/>
    <p:sldId id="394" r:id="rId30"/>
    <p:sldId id="283" r:id="rId31"/>
    <p:sldId id="304" r:id="rId32"/>
  </p:sldIdLst>
  <p:sldSz cx="9144000" cy="5143500" type="screen16x9"/>
  <p:notesSz cx="6858000" cy="9144000"/>
  <p:embeddedFontLst>
    <p:embeddedFont>
      <p:font typeface="Calibri" panose="020F0502020204030204" pitchFamily="34" charset="0"/>
      <p:regular r:id="rId34"/>
      <p:bold r:id="rId35"/>
      <p:italic r:id="rId36"/>
      <p:boldItalic r:id="rId37"/>
    </p:embeddedFont>
    <p:embeddedFont>
      <p:font typeface="Lato" panose="020F0502020204030203" pitchFamily="34" charset="77"/>
      <p:regular r:id="rId38"/>
      <p:bold r:id="rId39"/>
      <p:italic r:id="rId40"/>
      <p:boldItalic r:id="rId41"/>
    </p:embeddedFont>
    <p:embeddedFont>
      <p:font typeface="Raleway" pitchFamily="2" charset="77"/>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32">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6" roundtripDataSignature="AMtx7mjHgsW82a5Mege51z3t7uEJ0tPSu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AEE222F-17F3-4400-8CDA-33694152557E}">
  <a:tblStyle styleId="{0AEE222F-17F3-4400-8CDA-33694152557E}"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60870"/>
  </p:normalViewPr>
  <p:slideViewPr>
    <p:cSldViewPr snapToGrid="0">
      <p:cViewPr varScale="1">
        <p:scale>
          <a:sx n="76" d="100"/>
          <a:sy n="76" d="100"/>
        </p:scale>
        <p:origin x="1576" y="184"/>
      </p:cViewPr>
      <p:guideLst>
        <p:guide orient="horz" pos="1620"/>
        <p:guide pos="2832"/>
      </p:guideLst>
    </p:cSldViewPr>
  </p:slideViewPr>
  <p:outlineViewPr>
    <p:cViewPr>
      <p:scale>
        <a:sx n="33" d="100"/>
        <a:sy n="33" d="100"/>
      </p:scale>
      <p:origin x="0" y="-6536"/>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6.fntdata"/><Relationship Id="rId21" Type="http://schemas.openxmlformats.org/officeDocument/2006/relationships/slide" Target="slides/slide20.xml"/><Relationship Id="rId34" Type="http://schemas.openxmlformats.org/officeDocument/2006/relationships/font" Target="fonts/font1.fntdata"/><Relationship Id="rId42" Type="http://schemas.openxmlformats.org/officeDocument/2006/relationships/font" Target="fonts/font9.fntdata"/><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4.fntdata"/><Relationship Id="rId40" Type="http://schemas.openxmlformats.org/officeDocument/2006/relationships/font" Target="fonts/font7.fntdata"/><Relationship Id="rId45"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3.fntdata"/><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2.fntdata"/><Relationship Id="rId43" Type="http://schemas.openxmlformats.org/officeDocument/2006/relationships/font" Target="fonts/font10.fntdata"/><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38" Type="http://schemas.openxmlformats.org/officeDocument/2006/relationships/font" Target="fonts/font5.fntdata"/><Relationship Id="rId46" Type="http://customschemas.google.com/relationships/presentationmetadata" Target="metadata"/><Relationship Id="rId20" Type="http://schemas.openxmlformats.org/officeDocument/2006/relationships/slide" Target="slides/slide19.xml"/><Relationship Id="rId41"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2.png>
</file>

<file path=ppt/media/image3.png>
</file>

<file path=ppt/media/image4.png>
</file>

<file path=ppt/media/image5.png>
</file>

<file path=ppt/media/image6.jpg>
</file>

<file path=ppt/media/image7.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 name="Google Shape;5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Hi everyone, and thank you again for your participation in this study. Today I’m going to present our fourth and final clinical resource, which is titled “Scoring the remainder of response types on the PNT.” Again, my name is Marianne Casilio and I am working with </a:t>
            </a:r>
            <a:r>
              <a:rPr lang="en-US" dirty="0" err="1"/>
              <a:t>Gerasimos</a:t>
            </a:r>
            <a:r>
              <a:rPr lang="en-US" dirty="0"/>
              <a:t> Fergadiotis in the Aging and Adult Language Disorders lab at Portland State University.</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As common sense would dictate, a correct response is one that matches the target. Importantly, in the PNT scoring scheme, the addition or deletion of a plural morpheme is allowed, as are a few variations and phrase-type responses, which are highlighted on the slide. Finally, dialectal variation observed in healthy speakers of non-standard English should not be considered errors; these responses should be scored as correct.</a:t>
            </a:r>
          </a:p>
        </p:txBody>
      </p:sp>
    </p:spTree>
    <p:extLst>
      <p:ext uri="{BB962C8B-B14F-4D97-AF65-F5344CB8AC3E}">
        <p14:creationId xmlns:p14="http://schemas.microsoft.com/office/powerpoint/2010/main" val="24450515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let’s move on to review how miscellaneous responses are scored.</a:t>
            </a:r>
            <a:endParaRPr dirty="0"/>
          </a:p>
        </p:txBody>
      </p:sp>
      <p:sp>
        <p:nvSpPr>
          <p:cNvPr id="642" name="Google Shape;64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65227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dd0b870bf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5dd0b870bf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FF"/>
                </a:solidFill>
              </a:rPr>
              <a:t>And again, as with correct responses, we can again review the PNT coding flowchart to see how we may arrive at a miscellaneous response. Specifically, miscellaneous responses are generally incorrect responses that are either nouns that are not paraphasias or one or more nonwords.</a:t>
            </a:r>
            <a:endParaRPr dirty="0"/>
          </a:p>
        </p:txBody>
      </p:sp>
    </p:spTree>
    <p:extLst>
      <p:ext uri="{BB962C8B-B14F-4D97-AF65-F5344CB8AC3E}">
        <p14:creationId xmlns:p14="http://schemas.microsoft.com/office/powerpoint/2010/main" val="384126252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There are five types of miscellaneous responses, the first of which is blends and are coded using the letter B. Blends can be defined as either a word or nonword response that consists of either two synonyms of the target or a blend of the target and an identifiable synonym. Importantly, there must be a close semantic association and phonological similarity for a response to be considered a blend, such as the example on the screen, where the person produced “</a:t>
            </a:r>
            <a:r>
              <a:rPr lang="en-US" dirty="0" err="1"/>
              <a:t>banapple</a:t>
            </a:r>
            <a:r>
              <a:rPr lang="en-US" dirty="0"/>
              <a:t>” for </a:t>
            </a:r>
            <a:r>
              <a:rPr lang="en-US" i="1" dirty="0"/>
              <a:t>pineapple</a:t>
            </a:r>
            <a:r>
              <a:rPr lang="en-US" i="0" dirty="0"/>
              <a:t>. </a:t>
            </a:r>
          </a:p>
          <a:p>
            <a:pPr marL="158750" indent="0">
              <a:buNone/>
            </a:pPr>
            <a:endParaRPr lang="en-US" i="0" dirty="0"/>
          </a:p>
          <a:p>
            <a:pPr marL="158750" indent="0">
              <a:buNone/>
            </a:pPr>
            <a:r>
              <a:rPr lang="en-US" i="0" dirty="0"/>
              <a:t>Importantly, while a blend can be either a word or a nonword, you’ll see in the portion of the miscellaneous flowchart included on the screen, we have only listed blends as nonwords. This is because, in our experience, almost all blend responses are </a:t>
            </a:r>
            <a:r>
              <a:rPr lang="en-US" i="0" dirty="0" err="1"/>
              <a:t>nonlexical</a:t>
            </a:r>
            <a:r>
              <a:rPr lang="en-US" i="0" dirty="0"/>
              <a:t> in nature.</a:t>
            </a:r>
          </a:p>
        </p:txBody>
      </p:sp>
    </p:spTree>
    <p:extLst>
      <p:ext uri="{BB962C8B-B14F-4D97-AF65-F5344CB8AC3E}">
        <p14:creationId xmlns:p14="http://schemas.microsoft.com/office/powerpoint/2010/main" val="9131751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second type of miscellaneous response is morpheme omission, or MO, where a morpheme has been omitted from a multimorphemic target, such as producing “cow” for cowboy. As with the last miscellaneous response, the pathway for arriving at this type of response has been clipped away from the larger miscellaneous coding flowchart to demonstrate how one might arrive at this type of code.</a:t>
            </a:r>
          </a:p>
        </p:txBody>
      </p:sp>
    </p:spTree>
    <p:extLst>
      <p:ext uri="{BB962C8B-B14F-4D97-AF65-F5344CB8AC3E}">
        <p14:creationId xmlns:p14="http://schemas.microsoft.com/office/powerpoint/2010/main" val="3391808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Our third type of miscellaneous response is phonological jargon, or PJ, which is a response that consists of one or more meaningless phrases. Importantly, while this code is outlined in the original PNT scoring manual, our lab has not used this code for our purposes, nor was this code used in the original dataset used to develop the PNT.</a:t>
            </a:r>
          </a:p>
          <a:p>
            <a:pPr marL="158750" indent="0">
              <a:buNone/>
            </a:pPr>
            <a:endParaRPr lang="en-US" dirty="0"/>
          </a:p>
          <a:p>
            <a:pPr marL="158750" indent="0">
              <a:buNone/>
            </a:pPr>
            <a:r>
              <a:rPr lang="en-US" dirty="0"/>
              <a:t>And again, as with the last miscellaneous response, the pathway for arriving at this type of response has been clipped away from the larger miscellaneous coding flowchart to demonstrate how one might arrive at this type of code.</a:t>
            </a:r>
          </a:p>
        </p:txBody>
      </p:sp>
    </p:spTree>
    <p:extLst>
      <p:ext uri="{BB962C8B-B14F-4D97-AF65-F5344CB8AC3E}">
        <p14:creationId xmlns:p14="http://schemas.microsoft.com/office/powerpoint/2010/main" val="34851180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Our fourth type of miscellaneous response is a picture part error, or PPE, which is when the response is a component of the depicted target, such as “veil” for bride. Importantly, this code is not dependent on phonological or semantic similarity, meaning that, if a response meets either of those criteria, its similarity or dissimilarity along these dimensions is ignored and it is automatically coded as a picture part error.</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Similar to blends, picture part errors can be real word or nonword responses; however, in our experience with coding, we have only been able to clearly identify picture part errors that are real word responses.</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And again, as with the last miscellaneous response, the pathway for arriving at this type of response has been clipped away from the larger miscellaneous coding flowchart to demonstrate how one might arrive at this type of code.</a:t>
            </a:r>
          </a:p>
        </p:txBody>
      </p:sp>
    </p:spTree>
    <p:extLst>
      <p:ext uri="{BB962C8B-B14F-4D97-AF65-F5344CB8AC3E}">
        <p14:creationId xmlns:p14="http://schemas.microsoft.com/office/powerpoint/2010/main" val="411961983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Finally, our last type of miscellaneous response is proper noun, or PN, which is a proper noun that bears no semantic or phonological relationship to the target. Importantly, as was highlighted in the training presentation, proper noun responses with a semantic and/or phonological relationship to the target should be coded as paraphasias following the paraphasia coding flowchart.</a:t>
            </a:r>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lang="en-US" dirty="0"/>
          </a:p>
          <a:p>
            <a:pPr marL="15875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And again, as with the last miscellaneous response, the pathway for arriving at this type of response has been clipped away from the larger miscellaneous coding flowchart to demonstrate how one might arrive at this type of code.</a:t>
            </a:r>
          </a:p>
        </p:txBody>
      </p:sp>
    </p:spTree>
    <p:extLst>
      <p:ext uri="{BB962C8B-B14F-4D97-AF65-F5344CB8AC3E}">
        <p14:creationId xmlns:p14="http://schemas.microsoft.com/office/powerpoint/2010/main" val="7953844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let’s move on to review the remaining types of responses that may be produced on the PNT.</a:t>
            </a:r>
            <a:endParaRPr dirty="0"/>
          </a:p>
        </p:txBody>
      </p:sp>
      <p:sp>
        <p:nvSpPr>
          <p:cNvPr id="642" name="Google Shape;64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96107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dd0b870bf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5dd0b870bf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again we have the PNT coding flowchart with only the codes and pathways of interest highlighted. There are two remaining codes – no response and description – which are among the most common types of responses produced on the PNT.</a:t>
            </a:r>
            <a:endParaRPr dirty="0"/>
          </a:p>
          <a:p>
            <a:pPr marL="0" lvl="0" indent="0" algn="l" rtl="0">
              <a:spcBef>
                <a:spcPts val="0"/>
              </a:spcBef>
              <a:spcAft>
                <a:spcPts val="0"/>
              </a:spcAft>
              <a:buNone/>
            </a:pPr>
            <a:endParaRPr dirty="0">
              <a:solidFill>
                <a:srgbClr val="0000FF"/>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38508005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 name="Google Shape;6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For today’s presentation, which will be approximately 30 minutes long, I’ll start by providing a brief overview of the remainder of the PNT scoring protocol. Then I’ll discuss how how to score correct, miscellaneous, and other types of responses in-depth. We’ll then close by reviewing a few assessment applications that tie together concepts covered across the four weeks of clinical resources.</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first is no response, or NR, and as the name suggests, it is a response that indicates that the person cannot name the picture. One of the most common examples of this type of response is “I don’t know”; however, it can also include instances where no verbal output is provided or only fragments are produced. These types of responses may also include general or personal commentary, sound effects, spelling, or whispered responses.</a:t>
            </a:r>
          </a:p>
        </p:txBody>
      </p:sp>
    </p:spTree>
    <p:extLst>
      <p:ext uri="{BB962C8B-B14F-4D97-AF65-F5344CB8AC3E}">
        <p14:creationId xmlns:p14="http://schemas.microsoft.com/office/powerpoint/2010/main" val="265644332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The second is description, or D, which generally fits a more commonly understood behavior in those with anomia, which is circumlocution. This type of response is defined as a characterization of the target or an attempt to explain its purpose. While it is most commonly a phrase similar to the example on the screen, where the person says “an animal with fur and whiskers” for the target </a:t>
            </a:r>
            <a:r>
              <a:rPr lang="en-US" i="1" dirty="0"/>
              <a:t>cat</a:t>
            </a:r>
            <a:r>
              <a:rPr lang="en-US" i="0" dirty="0"/>
              <a:t>, description responses can also include single verb, adjective, or adverb responses that may or may not have a semantic relationship to the target. Importantly, single verb, adjective, or adverb responses that have only a phonological relationship to the target should be coded as a formal paraphasia, as was notated on the larger flowchart and mentioned earlier. Other types of description responses may be a phrase that negates the target or a response that contains a carrier verb phrase.</a:t>
            </a:r>
            <a:endParaRPr lang="en-US" dirty="0"/>
          </a:p>
        </p:txBody>
      </p:sp>
    </p:spTree>
    <p:extLst>
      <p:ext uri="{BB962C8B-B14F-4D97-AF65-F5344CB8AC3E}">
        <p14:creationId xmlns:p14="http://schemas.microsoft.com/office/powerpoint/2010/main" val="24921443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Finally, it is worth taking a moment to discuss perseverations. While these are not assigned a primary code in the PNT scoring scheme we've reviewed, they can be used as a secondary code that is added to a paraphasia code if desired.</a:t>
            </a:r>
          </a:p>
        </p:txBody>
      </p:sp>
    </p:spTree>
    <p:extLst>
      <p:ext uri="{BB962C8B-B14F-4D97-AF65-F5344CB8AC3E}">
        <p14:creationId xmlns:p14="http://schemas.microsoft.com/office/powerpoint/2010/main" val="13166806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
        <p:cNvGrpSpPr/>
        <p:nvPr/>
      </p:nvGrpSpPr>
      <p:grpSpPr>
        <a:xfrm>
          <a:off x="0" y="0"/>
          <a:ext cx="0" cy="0"/>
          <a:chOff x="0" y="0"/>
          <a:chExt cx="0" cy="0"/>
        </a:xfrm>
      </p:grpSpPr>
      <p:sp>
        <p:nvSpPr>
          <p:cNvPr id="1166" name="Google Shape;1166;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that we’ve had a chance to review the remainder of the PNT scoring protocol, we’ll review some ways this information can be applied to clinical assessment by building on information we've covered over the last few weeks.</a:t>
            </a:r>
            <a:endParaRPr dirty="0"/>
          </a:p>
        </p:txBody>
      </p:sp>
      <p:sp>
        <p:nvSpPr>
          <p:cNvPr id="1167" name="Google Shape;1167;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types of responses that we’ve reviewed in today’s presentation fit within our larger understanding of the linguistic processes that drive lexical retrieval. Returning to Dell’s model for a moment, we can see that correct responses reflect adequate access and retrieval of words and phonemes. In other words, the system is working as it should.</a:t>
            </a:r>
            <a:endParaRPr dirty="0"/>
          </a:p>
        </p:txBody>
      </p:sp>
      <p:sp>
        <p:nvSpPr>
          <p:cNvPr id="563" name="Google Shape;56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1324473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5" name="Google Shape;85;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dirty="0"/>
              <a:t>However, the opposite is generally true for the remaining responses we reviewed today, which can all be categorized together as non-paraphasia responses, or, as they were referred to in the training presentation – omissions or non-naming responses.</a:t>
            </a:r>
          </a:p>
          <a:p>
            <a:pPr marL="158750" lvl="0" indent="0" algn="l" rtl="0">
              <a:lnSpc>
                <a:spcPct val="100000"/>
              </a:lnSpc>
              <a:spcBef>
                <a:spcPts val="0"/>
              </a:spcBef>
              <a:spcAft>
                <a:spcPts val="0"/>
              </a:spcAft>
              <a:buSzPts val="1100"/>
              <a:buNone/>
            </a:pPr>
            <a:endParaRPr lang="en-US" dirty="0"/>
          </a:p>
          <a:p>
            <a:pPr marL="158750" lvl="0" indent="0" algn="l" rtl="0">
              <a:lnSpc>
                <a:spcPct val="100000"/>
              </a:lnSpc>
              <a:spcBef>
                <a:spcPts val="0"/>
              </a:spcBef>
              <a:spcAft>
                <a:spcPts val="0"/>
              </a:spcAft>
              <a:buSzPts val="1100"/>
              <a:buNone/>
            </a:pPr>
            <a:r>
              <a:rPr lang="en-US" dirty="0"/>
              <a:t>These types of responses reflect a failure to retrieve a word form for the presented picture due to weak activation or poor spread of activation. In anomia associated with post-stroke aphasia, this is typically thought to be a severe failure at the level of step 1, lexical semantic processing. However, failures like these may be due to other processes in other etiologies. For example, non-paraphasia responses are common in individuals with semantic dementia because of focal degradation to brain regions that store and process conceptual knowledge, or semantic memory. In contrast, an individual with anomia due to a traumatic brain injury may produce non-paraphasia responses due to impaired attention or other domain-general cognitive processes.</a:t>
            </a:r>
          </a:p>
        </p:txBody>
      </p:sp>
    </p:spTree>
    <p:extLst>
      <p:ext uri="{BB962C8B-B14F-4D97-AF65-F5344CB8AC3E}">
        <p14:creationId xmlns:p14="http://schemas.microsoft.com/office/powerpoint/2010/main" val="367973359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0"/>
        <p:cNvGrpSpPr/>
        <p:nvPr/>
      </p:nvGrpSpPr>
      <p:grpSpPr>
        <a:xfrm>
          <a:off x="0" y="0"/>
          <a:ext cx="0" cy="0"/>
          <a:chOff x="0" y="0"/>
          <a:chExt cx="0" cy="0"/>
        </a:xfrm>
      </p:grpSpPr>
      <p:sp>
        <p:nvSpPr>
          <p:cNvPr id="1171" name="Google Shape;1171;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2" name="Google Shape;1172;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r>
              <a:rPr lang="en-US" dirty="0"/>
              <a:t>As such, we can use the full scoring protocol to inform our understanding of the naming system at large, as well as potential external influences on the naming system. On the screen, we have an expanded version of the paraphasia chart provided in the week two clinical resource, where each type was broken down by level of impairment. The chart here now includes all response types, as well as an additional level of breakdown that assumedly occurs prior to step 1, which is a failure to select the appropriate word form at all. Again, as with the previous chart, the checkmark is used to indicate the step or stage at which the breakdown occurs. Moving left to right through the columns on the chart, we can see that correct responses expectedly reflect no locus of breakdown, while paraphasias reflect a breakdown at step 1, step 2, or both; no response, description, and miscellaneous responses – all of which can be considered non-paraphasia responses – instead reflect a general failure to select a word form within the naming system.</a:t>
            </a:r>
            <a:endParaRPr dirty="0"/>
          </a:p>
        </p:txBody>
      </p:sp>
    </p:spTree>
    <p:extLst>
      <p:ext uri="{BB962C8B-B14F-4D97-AF65-F5344CB8AC3E}">
        <p14:creationId xmlns:p14="http://schemas.microsoft.com/office/powerpoint/2010/main" val="146652155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As we discussed with paraphasia coding and the use of psycholinguistic variables, those recommendations can be expanded upon to include the full scoring protocol. Specifically, one could administer a naming test and include the full range of potential codes. Depending on time constraints, this could range from coding responses using the conventional PNT scoring system outlined here or abbreviated to include only correct, lexical paraphasia, </a:t>
            </a:r>
            <a:r>
              <a:rPr lang="en-US" dirty="0" err="1"/>
              <a:t>nonlexical</a:t>
            </a:r>
            <a:r>
              <a:rPr lang="en-US" dirty="0"/>
              <a:t> paraphasia, and non-paraphasia responses. Then, a review of psycholinguistic variables could be done to better understand whether non-paraphasia responses are the result of difficulty along one or more dimensions. For example, an individual may consistently produce a non-paraphasia response for three syllable words but generally produce </a:t>
            </a:r>
            <a:r>
              <a:rPr lang="en-US" dirty="0" err="1"/>
              <a:t>nonlexical</a:t>
            </a:r>
            <a:r>
              <a:rPr lang="en-US" dirty="0"/>
              <a:t> responses – reflecting some degree of access to the naming system – for two syllable words. This information could then be used to perform more specific testing or develop a treatment program, as outlined last week, or to better inform a clinician’s understanding of the etiology of the presenting deficits. This final point may be particularly helpful for those serving neurologically complex clients, such as those who have suffer infarcts to the left and right hemispheres, or those with both post-stroke aphasia and superimposed dementia. </a:t>
            </a:r>
          </a:p>
        </p:txBody>
      </p:sp>
    </p:spTree>
    <p:extLst>
      <p:ext uri="{BB962C8B-B14F-4D97-AF65-F5344CB8AC3E}">
        <p14:creationId xmlns:p14="http://schemas.microsoft.com/office/powerpoint/2010/main" val="36621075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Finally, we want to close by acknowledging that time constraints and productivity requirements are a significant barrier to conducting thorough assessments or implementing the suggestions we have provided throughout these clinical resources.</a:t>
            </a:r>
          </a:p>
          <a:p>
            <a:pPr marL="158750" indent="0">
              <a:buNone/>
            </a:pPr>
            <a:endParaRPr lang="en-US" dirty="0"/>
          </a:p>
          <a:p>
            <a:pPr marL="158750" indent="0">
              <a:buNone/>
            </a:pPr>
            <a:r>
              <a:rPr lang="en-US" dirty="0"/>
              <a:t>Because there is a notable need for efficient and validated tests in our field, our lab’s present and future work on anomia assessment includes two primary directions: (1) further developing and refining a computer-adaptive version of the PNT for use in clinical practice; and (2) creation of a clinical software application that error codes responses on the PNT using automatic speech recognition, a technology that drives products like Apple’s Siri or Amazon’s Alexa.</a:t>
            </a:r>
          </a:p>
        </p:txBody>
      </p:sp>
    </p:spTree>
    <p:extLst>
      <p:ext uri="{BB962C8B-B14F-4D97-AF65-F5344CB8AC3E}">
        <p14:creationId xmlns:p14="http://schemas.microsoft.com/office/powerpoint/2010/main" val="16383924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None/>
            </a:pPr>
            <a:r>
              <a:rPr lang="en-US" dirty="0"/>
              <a:t>To that end, we hope that you will consider us as we continue to work to create more efficient tests for clinical practice. Our lab was recently awarded a multimillion-dollar grant to create a universal, efficient, computer-adaptive test for anomia that’s based on the principles and concepts outlined over the course of this study. Patient recruitment in the northern Oregon and southern Washington region will begin in the coming months, and we are hoping to partner with local clinicians to aid in the recruitment process. </a:t>
            </a:r>
          </a:p>
          <a:p>
            <a:pPr marL="158750" indent="0">
              <a:buNone/>
            </a:pPr>
            <a:endParaRPr lang="en-US" dirty="0"/>
          </a:p>
          <a:p>
            <a:pPr marL="158750" indent="0">
              <a:buNone/>
            </a:pPr>
            <a:r>
              <a:rPr lang="en-US" dirty="0"/>
              <a:t>While no formal materials or information is available at this time, we encourage anyone interested in our research or in helping us facilitate recruitment to contact us via the means outlined on the screen.</a:t>
            </a:r>
          </a:p>
        </p:txBody>
      </p:sp>
    </p:spTree>
    <p:extLst>
      <p:ext uri="{BB962C8B-B14F-4D97-AF65-F5344CB8AC3E}">
        <p14:creationId xmlns:p14="http://schemas.microsoft.com/office/powerpoint/2010/main" val="2772017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begin by providing an overview of the remaining scoring procedures for the PNT and discuss how they fit into the paraphasia error coding system we reviewed in the training presentation.</a:t>
            </a:r>
            <a:endParaRPr dirty="0"/>
          </a:p>
        </p:txBody>
      </p:sp>
      <p:sp>
        <p:nvSpPr>
          <p:cNvPr id="68" name="Google Shape;6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9b04d8390c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2" name="Google Shape;1202;g9b04d8390c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dirty="0"/>
              <a:t>And that is it for our clinical resources! As always, if you would like to learn more about the information presented today, we have provided a reference for further reading, as well as a link to the PNT developers’ website, which includes all of their original materials and resources for further review. As mentioned earlier in this presentation, this where you could find more detailed information about phenomena such as fragments or the additional coding schemes that we did </a:t>
            </a:r>
            <a:r>
              <a:rPr lang="en-US"/>
              <a:t>not cover today.</a:t>
            </a:r>
            <a:endParaRPr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58750" indent="0">
              <a:buFontTx/>
              <a:buNone/>
            </a:pPr>
            <a:r>
              <a:rPr lang="en-US" dirty="0"/>
              <a:t>And with that, I would like to thank you for your attention and work over the last five weeks. Your participation in this study is greatly appreciated.</a:t>
            </a:r>
          </a:p>
        </p:txBody>
      </p:sp>
    </p:spTree>
    <p:extLst>
      <p:ext uri="{BB962C8B-B14F-4D97-AF65-F5344CB8AC3E}">
        <p14:creationId xmlns:p14="http://schemas.microsoft.com/office/powerpoint/2010/main" val="3256718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dd0b870bf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5dd0b870bf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FF"/>
                </a:solidFill>
              </a:rPr>
              <a:t>The PNT scoring procedure overall can be conceptualized using the following flowchart. If we review the various pathways, we’ll see that paraphasias constitute a small yet important part of the overall scoring scheme. Specifically, we can see that coding a paraphasia requires that the person produces an incorrect response that is a noun and fits within the three linguistic dimensions that constitute a paraphasia – lexicality, semantic similarity, and phonological similarity. Given the complexity of coding paraphasias, we have a separate flowchart for these types of responses specifically, which was reviewed during the training presentation. One important note, however, is the presence of one specific paraphasia in the traditional taxonomy you’ve been using so far in this study, which is Formal or F. This is to highlight a specific case in which a formal is coded in the larger coding scheme and was not covered explicitly in the training presentation. We will review this in depth in the following slides.</a:t>
            </a:r>
          </a:p>
          <a:p>
            <a:pPr marL="0" lvl="0" indent="0" algn="l" rtl="0">
              <a:spcBef>
                <a:spcPts val="0"/>
              </a:spcBef>
              <a:spcAft>
                <a:spcPts val="0"/>
              </a:spcAft>
              <a:buNone/>
            </a:pPr>
            <a:endParaRPr lang="en-US" dirty="0">
              <a:solidFill>
                <a:srgbClr val="0000FF"/>
              </a:solidFill>
            </a:endParaRPr>
          </a:p>
          <a:p>
            <a:pPr marL="0" lvl="0" indent="0" algn="l" rtl="0">
              <a:spcBef>
                <a:spcPts val="0"/>
              </a:spcBef>
              <a:spcAft>
                <a:spcPts val="0"/>
              </a:spcAft>
              <a:buNone/>
            </a:pPr>
            <a:r>
              <a:rPr lang="en-US" dirty="0">
                <a:solidFill>
                  <a:srgbClr val="0000FF"/>
                </a:solidFill>
              </a:rPr>
              <a:t>Other possible responses, as you can see in the flowchart, are correct responses, no response or NR responses, description or D responses, and miscellaneous responses. As with paraphasias, miscellaneous responses constitute several different types and require additional considerations beyond those covered in this specific flowchart. As such, we have provided a flowchart for these types of responses specifically, which we will review in just a moment. It is important to note, however, that miscellaneous-type responses occur far less frequently than say, paraphasias or correct responses.</a:t>
            </a:r>
          </a:p>
          <a:p>
            <a:pPr marL="0" lvl="0" indent="0" algn="l" rtl="0">
              <a:spcBef>
                <a:spcPts val="0"/>
              </a:spcBef>
              <a:spcAft>
                <a:spcPts val="0"/>
              </a:spcAft>
              <a:buNone/>
            </a:pPr>
            <a:endParaRPr lang="en-US" dirty="0">
              <a:solidFill>
                <a:srgbClr val="0000FF"/>
              </a:solidFill>
            </a:endParaRPr>
          </a:p>
          <a:p>
            <a:pPr marL="0" lvl="0" indent="0" algn="l" rtl="0">
              <a:spcBef>
                <a:spcPts val="0"/>
              </a:spcBef>
              <a:spcAft>
                <a:spcPts val="0"/>
              </a:spcAft>
              <a:buNone/>
            </a:pPr>
            <a:r>
              <a:rPr lang="en-US" dirty="0">
                <a:solidFill>
                  <a:srgbClr val="0000FF"/>
                </a:solidFill>
              </a:rPr>
              <a:t>Finally, it is important to note that this coding scheme is what the PNT developers called “conventional coding”. They have developed additional schemes; however, given that this scheme is what is abbreviated for use in the development of Dell’s model of spoken language production and is covered in the greatest depth in their training materials, it is the one we’ve chosen to review with you today.</a:t>
            </a:r>
            <a:endParaRPr dirty="0"/>
          </a:p>
        </p:txBody>
      </p:sp>
    </p:spTree>
    <p:extLst>
      <p:ext uri="{BB962C8B-B14F-4D97-AF65-F5344CB8AC3E}">
        <p14:creationId xmlns:p14="http://schemas.microsoft.com/office/powerpoint/2010/main" val="303416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dd0b870bf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5dd0b870bf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mentioned just a moment ago, the paraphasia coding flowchart, which you’ve been using over the last four weeks, can be seen as one component of the overall scoring procedure. It’s been included here as a reference but otherwise will not be the focus of today’s presentation.</a:t>
            </a:r>
            <a:endParaRPr dirty="0"/>
          </a:p>
          <a:p>
            <a:pPr marL="0" lvl="0" indent="0" algn="l" rtl="0">
              <a:spcBef>
                <a:spcPts val="0"/>
              </a:spcBef>
              <a:spcAft>
                <a:spcPts val="0"/>
              </a:spcAft>
              <a:buNone/>
            </a:pPr>
            <a:endParaRPr dirty="0">
              <a:solidFill>
                <a:srgbClr val="0000FF"/>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5438843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dd0b870bf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5dd0b870bf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00"/>
                </a:solidFill>
              </a:rPr>
              <a:t>The final flowchart to share is one that breaks down the different types of miscellaneous responses. As you can see with the note in the lower right corner of the slide, there are a few caveats to organizing the various codes in the manner they have, which we will discuss further in a few minutes.</a:t>
            </a:r>
            <a:endParaRPr dirty="0">
              <a:solidFill>
                <a:srgbClr val="0000FF"/>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22194226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dd0b870bf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5dd0b870bf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solidFill>
                  <a:srgbClr val="000000"/>
                </a:solidFill>
              </a:rPr>
              <a:t>Now that we’ve provided a general framework for the entirety of the PNT scoring protocol, we’ll briefly discuss two important steps that are required prior to the coding process.</a:t>
            </a:r>
          </a:p>
          <a:p>
            <a:pPr marL="0" lvl="0" indent="0" algn="l" rtl="0">
              <a:spcBef>
                <a:spcPts val="0"/>
              </a:spcBef>
              <a:spcAft>
                <a:spcPts val="0"/>
              </a:spcAft>
              <a:buNone/>
            </a:pPr>
            <a:endParaRPr lang="en-US" dirty="0">
              <a:solidFill>
                <a:srgbClr val="000000"/>
              </a:solidFill>
            </a:endParaRPr>
          </a:p>
          <a:p>
            <a:pPr marL="0" lvl="0" indent="0" algn="l" rtl="0">
              <a:spcBef>
                <a:spcPts val="0"/>
              </a:spcBef>
              <a:spcAft>
                <a:spcPts val="0"/>
              </a:spcAft>
              <a:buNone/>
            </a:pPr>
            <a:r>
              <a:rPr lang="en-US" dirty="0">
                <a:solidFill>
                  <a:srgbClr val="000000"/>
                </a:solidFill>
              </a:rPr>
              <a:t>The first is identifying what is called the first complete attempt, which helps you determine which response to score, given that individuals with anomia may often make multiple attempts to respond to a given picture. This is defined as the first response that consists of a consonant-vowel or vowel-consonant structure that does not include the vowel schwa. Importantly, this response cannot be considered self-interrupted and is dependent on the type of intonation used. Specifically, if the response is produced with an upward or downward intonation, then it is taken as the first complete attempt. However, if the response is produced with even intonation, it is only considered the first complete attempt if a subsequent attempt is NOT produced in one second following the initial attempt. Finally, there are special considerations when determining the first complete for targets that are three or more syllables. For these targets, a single syllable response is not considered a first complete attempt UNLESS it is semantically similar to the target or contains one of its morphemes. Importantly, </a:t>
            </a:r>
            <a:r>
              <a:rPr lang="en-US" b="1" dirty="0">
                <a:solidFill>
                  <a:srgbClr val="000000"/>
                </a:solidFill>
              </a:rPr>
              <a:t>responses produced before the first complete attempt, or sometimes those that follow the first complete attempt, that do not meet the following criteria are considered fragments. For further details on fragments, we have provided a link to the original scoring procedure document for the PNT with this presentation, which covers fragments in more depth, and we'll take a look at that link at the end of these slides.</a:t>
            </a:r>
          </a:p>
          <a:p>
            <a:pPr marL="0" lvl="0" indent="0" algn="l" rtl="0">
              <a:spcBef>
                <a:spcPts val="0"/>
              </a:spcBef>
              <a:spcAft>
                <a:spcPts val="0"/>
              </a:spcAft>
              <a:buNone/>
            </a:pPr>
            <a:endParaRPr lang="en-US" b="1" dirty="0">
              <a:solidFill>
                <a:srgbClr val="000000"/>
              </a:solidFill>
            </a:endParaRPr>
          </a:p>
          <a:p>
            <a:pPr marL="0" lvl="0" indent="0" algn="l" rtl="0">
              <a:spcBef>
                <a:spcPts val="0"/>
              </a:spcBef>
              <a:spcAft>
                <a:spcPts val="0"/>
              </a:spcAft>
              <a:buNone/>
            </a:pPr>
            <a:r>
              <a:rPr lang="en-US" b="0" dirty="0">
                <a:solidFill>
                  <a:srgbClr val="000000"/>
                </a:solidFill>
              </a:rPr>
              <a:t>Once the first complete attempt is identified, then the first complete attempt can be transcribed. Here, our recommendations generally follow the PNT scoring procedure but also include adaptations our lab has used in transcribing and coding PNT responses. First, it should be determined whether orthography or IPA is appropriate as a means of improving coding efficiency, given that transcription is a time-consuming task. Here, we recommended that real words are written in orthography and only nonword responses are written in IPA. When using IPA, a broad or narrow transcription can be used; however, our lab has opted to use broad transcription for the sake of efficiency. When transcribing, we recommend following a commonly understood set of symbol conventions and that stress and syllabification are marked to improve the accuracy of identifying phonological similarity for paraphasia responses.</a:t>
            </a:r>
          </a:p>
        </p:txBody>
      </p:sp>
    </p:spTree>
    <p:extLst>
      <p:ext uri="{BB962C8B-B14F-4D97-AF65-F5344CB8AC3E}">
        <p14:creationId xmlns:p14="http://schemas.microsoft.com/office/powerpoint/2010/main" val="34139104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that we’ve reviewed the types of responses that remain in the PNT scoring protocol, let’s take a look at how correct responses are scored.</a:t>
            </a:r>
            <a:endParaRPr dirty="0"/>
          </a:p>
        </p:txBody>
      </p:sp>
      <p:sp>
        <p:nvSpPr>
          <p:cNvPr id="642" name="Google Shape;64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dd0b870bf_0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5dd0b870bf_0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Here is the PNT coding flowchart that we reviewed earlier, where only the pathway to a correct response has been highlighted.</a:t>
            </a:r>
            <a:endParaRPr dirty="0"/>
          </a:p>
          <a:p>
            <a:pPr marL="0" lvl="0" indent="0" algn="l" rtl="0">
              <a:spcBef>
                <a:spcPts val="0"/>
              </a:spcBef>
              <a:spcAft>
                <a:spcPts val="0"/>
              </a:spcAft>
              <a:buNone/>
            </a:pPr>
            <a:endParaRPr dirty="0">
              <a:solidFill>
                <a:srgbClr val="0000FF"/>
              </a:solidFill>
            </a:endParaRPr>
          </a:p>
          <a:p>
            <a:pPr marL="0" lvl="0" indent="0" algn="l" rtl="0">
              <a:spcBef>
                <a:spcPts val="0"/>
              </a:spcBef>
              <a:spcAft>
                <a:spcPts val="0"/>
              </a:spcAft>
              <a:buNone/>
            </a:pPr>
            <a:endParaRPr dirty="0"/>
          </a:p>
        </p:txBody>
      </p:sp>
    </p:spTree>
    <p:extLst>
      <p:ext uri="{BB962C8B-B14F-4D97-AF65-F5344CB8AC3E}">
        <p14:creationId xmlns:p14="http://schemas.microsoft.com/office/powerpoint/2010/main" val="7608860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9"/>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29"/>
          <p:cNvGrpSpPr/>
          <p:nvPr/>
        </p:nvGrpSpPr>
        <p:grpSpPr>
          <a:xfrm>
            <a:off x="830392" y="1191256"/>
            <a:ext cx="745763" cy="45826"/>
            <a:chOff x="4580561" y="2589004"/>
            <a:chExt cx="1064464" cy="25200"/>
          </a:xfrm>
        </p:grpSpPr>
        <p:sp>
          <p:nvSpPr>
            <p:cNvPr id="12" name="Google Shape;12;p2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 name="Google Shape;14;p29"/>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a:endParaRPr/>
          </a:p>
        </p:txBody>
      </p:sp>
      <p:sp>
        <p:nvSpPr>
          <p:cNvPr id="15" name="Google Shape;15;p29"/>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6" name="Google Shape;16;p2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3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 name="Google Shape;19;p30"/>
          <p:cNvGrpSpPr/>
          <p:nvPr/>
        </p:nvGrpSpPr>
        <p:grpSpPr>
          <a:xfrm>
            <a:off x="830392" y="1191256"/>
            <a:ext cx="745763" cy="45826"/>
            <a:chOff x="4580561" y="2589004"/>
            <a:chExt cx="1064464" cy="25200"/>
          </a:xfrm>
        </p:grpSpPr>
        <p:sp>
          <p:nvSpPr>
            <p:cNvPr id="20" name="Google Shape;20;p3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 name="Google Shape;22;p30"/>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23" name="Google Shape;23;p30"/>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24" name="Google Shape;24;p3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5"/>
        <p:cNvGrpSpPr/>
        <p:nvPr/>
      </p:nvGrpSpPr>
      <p:grpSpPr>
        <a:xfrm>
          <a:off x="0" y="0"/>
          <a:ext cx="0" cy="0"/>
          <a:chOff x="0" y="0"/>
          <a:chExt cx="0" cy="0"/>
        </a:xfrm>
      </p:grpSpPr>
      <p:grpSp>
        <p:nvGrpSpPr>
          <p:cNvPr id="26" name="Google Shape;26;p31"/>
          <p:cNvGrpSpPr/>
          <p:nvPr/>
        </p:nvGrpSpPr>
        <p:grpSpPr>
          <a:xfrm>
            <a:off x="830392" y="1191256"/>
            <a:ext cx="745763" cy="45826"/>
            <a:chOff x="4580561" y="2589004"/>
            <a:chExt cx="1064464" cy="25200"/>
          </a:xfrm>
        </p:grpSpPr>
        <p:sp>
          <p:nvSpPr>
            <p:cNvPr id="27" name="Google Shape;27;p3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3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 name="Google Shape;29;p31"/>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30" name="Google Shape;30;p3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33"/>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5" name="Google Shape;35;p33"/>
          <p:cNvGrpSpPr/>
          <p:nvPr/>
        </p:nvGrpSpPr>
        <p:grpSpPr>
          <a:xfrm>
            <a:off x="830392" y="1191256"/>
            <a:ext cx="745763" cy="45826"/>
            <a:chOff x="4580561" y="2589004"/>
            <a:chExt cx="1064464" cy="25200"/>
          </a:xfrm>
        </p:grpSpPr>
        <p:sp>
          <p:nvSpPr>
            <p:cNvPr id="36" name="Google Shape;36;p3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 name="Google Shape;38;p33"/>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39" name="Google Shape;39;p33"/>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40" name="Google Shape;40;p3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1"/>
        <p:cNvGrpSpPr/>
        <p:nvPr/>
      </p:nvGrpSpPr>
      <p:grpSpPr>
        <a:xfrm>
          <a:off x="0" y="0"/>
          <a:ext cx="0" cy="0"/>
          <a:chOff x="0" y="0"/>
          <a:chExt cx="0" cy="0"/>
        </a:xfrm>
      </p:grpSpPr>
      <p:grpSp>
        <p:nvGrpSpPr>
          <p:cNvPr id="42" name="Google Shape;42;p34"/>
          <p:cNvGrpSpPr/>
          <p:nvPr/>
        </p:nvGrpSpPr>
        <p:grpSpPr>
          <a:xfrm>
            <a:off x="830392" y="4169130"/>
            <a:ext cx="745763" cy="45826"/>
            <a:chOff x="4580561" y="2589004"/>
            <a:chExt cx="1064464" cy="25200"/>
          </a:xfrm>
        </p:grpSpPr>
        <p:sp>
          <p:nvSpPr>
            <p:cNvPr id="43" name="Google Shape;43;p3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3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 name="Google Shape;45;p34"/>
          <p:cNvSpPr txBox="1">
            <a:spLocks noGrp="1"/>
          </p:cNvSpPr>
          <p:nvPr>
            <p:ph type="title"/>
          </p:nvPr>
        </p:nvSpPr>
        <p:spPr>
          <a:xfrm>
            <a:off x="729450" y="864300"/>
            <a:ext cx="7021200" cy="298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46" name="Google Shape;46;p3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47"/>
        <p:cNvGrpSpPr/>
        <p:nvPr/>
      </p:nvGrpSpPr>
      <p:grpSpPr>
        <a:xfrm>
          <a:off x="0" y="0"/>
          <a:ext cx="0" cy="0"/>
          <a:chOff x="0" y="0"/>
          <a:chExt cx="0" cy="0"/>
        </a:xfrm>
      </p:grpSpPr>
      <p:grpSp>
        <p:nvGrpSpPr>
          <p:cNvPr id="48" name="Google Shape;48;p35"/>
          <p:cNvGrpSpPr/>
          <p:nvPr/>
        </p:nvGrpSpPr>
        <p:grpSpPr>
          <a:xfrm>
            <a:off x="830392" y="4169130"/>
            <a:ext cx="745763" cy="45826"/>
            <a:chOff x="4580561" y="2589004"/>
            <a:chExt cx="1064464" cy="25200"/>
          </a:xfrm>
        </p:grpSpPr>
        <p:sp>
          <p:nvSpPr>
            <p:cNvPr id="49" name="Google Shape;49;p3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3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 name="Google Shape;51;p35"/>
          <p:cNvSpPr txBox="1">
            <a:spLocks noGrp="1"/>
          </p:cNvSpPr>
          <p:nvPr>
            <p:ph type="title" hasCustomPrompt="1"/>
          </p:nvPr>
        </p:nvSpPr>
        <p:spPr>
          <a:xfrm>
            <a:off x="729450" y="733950"/>
            <a:ext cx="7688400" cy="12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52" name="Google Shape;52;p35"/>
          <p:cNvSpPr txBox="1">
            <a:spLocks noGrp="1"/>
          </p:cNvSpPr>
          <p:nvPr>
            <p:ph type="body" idx="1"/>
          </p:nvPr>
        </p:nvSpPr>
        <p:spPr>
          <a:xfrm>
            <a:off x="729450" y="2272888"/>
            <a:ext cx="7688400" cy="15804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lt1"/>
              </a:buClr>
              <a:buSzPts val="1300"/>
              <a:buChar char="●"/>
              <a:defRPr>
                <a:solidFill>
                  <a:schemeClr val="lt1"/>
                </a:solidFill>
              </a:defRPr>
            </a:lvl1pPr>
            <a:lvl2pPr marL="914400" lvl="1" indent="-298450" algn="l">
              <a:lnSpc>
                <a:spcPct val="115000"/>
              </a:lnSpc>
              <a:spcBef>
                <a:spcPts val="1600"/>
              </a:spcBef>
              <a:spcAft>
                <a:spcPts val="0"/>
              </a:spcAft>
              <a:buClr>
                <a:schemeClr val="lt1"/>
              </a:buClr>
              <a:buSzPts val="1100"/>
              <a:buChar char="○"/>
              <a:defRPr>
                <a:solidFill>
                  <a:schemeClr val="lt1"/>
                </a:solidFill>
              </a:defRPr>
            </a:lvl2pPr>
            <a:lvl3pPr marL="1371600" lvl="2" indent="-298450" algn="l">
              <a:lnSpc>
                <a:spcPct val="115000"/>
              </a:lnSpc>
              <a:spcBef>
                <a:spcPts val="1600"/>
              </a:spcBef>
              <a:spcAft>
                <a:spcPts val="0"/>
              </a:spcAft>
              <a:buClr>
                <a:schemeClr val="lt1"/>
              </a:buClr>
              <a:buSzPts val="1100"/>
              <a:buChar char="■"/>
              <a:defRPr>
                <a:solidFill>
                  <a:schemeClr val="lt1"/>
                </a:solidFill>
              </a:defRPr>
            </a:lvl3pPr>
            <a:lvl4pPr marL="1828800" lvl="3" indent="-298450" algn="l">
              <a:lnSpc>
                <a:spcPct val="115000"/>
              </a:lnSpc>
              <a:spcBef>
                <a:spcPts val="1600"/>
              </a:spcBef>
              <a:spcAft>
                <a:spcPts val="0"/>
              </a:spcAft>
              <a:buClr>
                <a:schemeClr val="lt1"/>
              </a:buClr>
              <a:buSzPts val="1100"/>
              <a:buChar char="●"/>
              <a:defRPr>
                <a:solidFill>
                  <a:schemeClr val="lt1"/>
                </a:solidFill>
              </a:defRPr>
            </a:lvl4pPr>
            <a:lvl5pPr marL="2286000" lvl="4" indent="-298450" algn="l">
              <a:lnSpc>
                <a:spcPct val="115000"/>
              </a:lnSpc>
              <a:spcBef>
                <a:spcPts val="1600"/>
              </a:spcBef>
              <a:spcAft>
                <a:spcPts val="0"/>
              </a:spcAft>
              <a:buClr>
                <a:schemeClr val="lt1"/>
              </a:buClr>
              <a:buSzPts val="1100"/>
              <a:buChar char="○"/>
              <a:defRPr>
                <a:solidFill>
                  <a:schemeClr val="lt1"/>
                </a:solidFill>
              </a:defRPr>
            </a:lvl5pPr>
            <a:lvl6pPr marL="2743200" lvl="5" indent="-298450" algn="l">
              <a:lnSpc>
                <a:spcPct val="115000"/>
              </a:lnSpc>
              <a:spcBef>
                <a:spcPts val="1600"/>
              </a:spcBef>
              <a:spcAft>
                <a:spcPts val="0"/>
              </a:spcAft>
              <a:buClr>
                <a:schemeClr val="lt1"/>
              </a:buClr>
              <a:buSzPts val="1100"/>
              <a:buChar char="■"/>
              <a:defRPr>
                <a:solidFill>
                  <a:schemeClr val="lt1"/>
                </a:solidFill>
              </a:defRPr>
            </a:lvl6pPr>
            <a:lvl7pPr marL="3200400" lvl="6" indent="-298450" algn="l">
              <a:lnSpc>
                <a:spcPct val="115000"/>
              </a:lnSpc>
              <a:spcBef>
                <a:spcPts val="1600"/>
              </a:spcBef>
              <a:spcAft>
                <a:spcPts val="0"/>
              </a:spcAft>
              <a:buClr>
                <a:schemeClr val="lt1"/>
              </a:buClr>
              <a:buSzPts val="1100"/>
              <a:buChar char="●"/>
              <a:defRPr>
                <a:solidFill>
                  <a:schemeClr val="lt1"/>
                </a:solidFill>
              </a:defRPr>
            </a:lvl7pPr>
            <a:lvl8pPr marL="3657600" lvl="7" indent="-298450" algn="l">
              <a:lnSpc>
                <a:spcPct val="115000"/>
              </a:lnSpc>
              <a:spcBef>
                <a:spcPts val="1600"/>
              </a:spcBef>
              <a:spcAft>
                <a:spcPts val="0"/>
              </a:spcAft>
              <a:buClr>
                <a:schemeClr val="lt1"/>
              </a:buClr>
              <a:buSzPts val="1100"/>
              <a:buChar char="○"/>
              <a:defRPr>
                <a:solidFill>
                  <a:schemeClr val="lt1"/>
                </a:solidFill>
              </a:defRPr>
            </a:lvl8pPr>
            <a:lvl9pPr marL="4114800" lvl="8" indent="-298450" algn="l">
              <a:lnSpc>
                <a:spcPct val="115000"/>
              </a:lnSpc>
              <a:spcBef>
                <a:spcPts val="1600"/>
              </a:spcBef>
              <a:spcAft>
                <a:spcPts val="1600"/>
              </a:spcAft>
              <a:buClr>
                <a:schemeClr val="lt1"/>
              </a:buClr>
              <a:buSzPts val="1100"/>
              <a:buChar char="■"/>
              <a:defRPr>
                <a:solidFill>
                  <a:schemeClr val="lt1"/>
                </a:solidFill>
              </a:defRPr>
            </a:lvl9pPr>
          </a:lstStyle>
          <a:p>
            <a:endParaRPr/>
          </a:p>
        </p:txBody>
      </p:sp>
      <p:sp>
        <p:nvSpPr>
          <p:cNvPr id="53" name="Google Shape;53;p3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30620631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1pPr>
            <a:lvl2pPr marR="0" lvl="1"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2pPr>
            <a:lvl3pPr marR="0" lvl="2"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3pPr>
            <a:lvl4pPr marR="0" lvl="3"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4pPr>
            <a:lvl5pPr marR="0" lvl="4"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5pPr>
            <a:lvl6pPr marR="0" lvl="5"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6pPr>
            <a:lvl7pPr marR="0" lvl="6"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7pPr>
            <a:lvl8pPr marR="0" lvl="7"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8pPr>
            <a:lvl9pPr marR="0" lvl="8"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9pPr>
          </a:lstStyle>
          <a:p>
            <a:endParaRPr/>
          </a:p>
        </p:txBody>
      </p:sp>
      <p:sp>
        <p:nvSpPr>
          <p:cNvPr id="7" name="Google Shape;7;p2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8" name="Google Shape;8;p2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 id="2147483655" r:id="rId6"/>
    <p:sldLayoutId id="2147483656"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1.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4.m4a"/><Relationship Id="rId1" Type="http://schemas.microsoft.com/office/2007/relationships/media" Target="../media/media24.m4a"/><Relationship Id="rId6" Type="http://schemas.openxmlformats.org/officeDocument/2006/relationships/image" Target="../media/image1.png"/><Relationship Id="rId5" Type="http://schemas.openxmlformats.org/officeDocument/2006/relationships/image" Target="../media/image6.jp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5.m4a"/><Relationship Id="rId1" Type="http://schemas.microsoft.com/office/2007/relationships/media" Target="../media/media25.m4a"/><Relationship Id="rId6" Type="http://schemas.openxmlformats.org/officeDocument/2006/relationships/image" Target="../media/image1.png"/><Relationship Id="rId5" Type="http://schemas.openxmlformats.org/officeDocument/2006/relationships/image" Target="../media/image6.jp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5" Type="http://schemas.openxmlformats.org/officeDocument/2006/relationships/image" Target="../media/image1.png"/><Relationship Id="rId4"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5" Type="http://schemas.openxmlformats.org/officeDocument/2006/relationships/image" Target="../media/image1.png"/><Relationship Id="rId4"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5" Type="http://schemas.openxmlformats.org/officeDocument/2006/relationships/image" Target="../media/image1.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6" Type="http://schemas.openxmlformats.org/officeDocument/2006/relationships/image" Target="../media/image1.png"/><Relationship Id="rId5" Type="http://schemas.openxmlformats.org/officeDocument/2006/relationships/hyperlink" Target="https://mrri.org/philadelphia-naming-test/" TargetMode="External"/><Relationship Id="rId4"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31.m4a"/><Relationship Id="rId1" Type="http://schemas.microsoft.com/office/2007/relationships/media" Target="../media/media31.m4a"/><Relationship Id="rId5" Type="http://schemas.openxmlformats.org/officeDocument/2006/relationships/image" Target="../media/image1.png"/><Relationship Id="rId4"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
          <p:cNvSpPr txBox="1">
            <a:spLocks noGrp="1"/>
          </p:cNvSpPr>
          <p:nvPr>
            <p:ph type="ctrTitle"/>
          </p:nvPr>
        </p:nvSpPr>
        <p:spPr>
          <a:xfrm>
            <a:off x="729450" y="1322450"/>
            <a:ext cx="8249450" cy="1664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200"/>
              <a:buNone/>
            </a:pPr>
            <a:r>
              <a:rPr lang="en-US" dirty="0">
                <a:latin typeface="Calibri"/>
                <a:ea typeface="Calibri"/>
                <a:cs typeface="Calibri"/>
                <a:sym typeface="Calibri"/>
              </a:rPr>
              <a:t>Clinical Resources, Week 4: </a:t>
            </a:r>
            <a:br>
              <a:rPr lang="en-US" dirty="0">
                <a:latin typeface="Calibri"/>
                <a:ea typeface="Calibri"/>
                <a:cs typeface="Calibri"/>
                <a:sym typeface="Calibri"/>
              </a:rPr>
            </a:br>
            <a:r>
              <a:rPr lang="en-US" dirty="0">
                <a:latin typeface="Calibri"/>
                <a:ea typeface="Calibri"/>
                <a:cs typeface="Calibri"/>
                <a:sym typeface="Calibri"/>
              </a:rPr>
              <a:t>Scoring the remainder of response types on the PNT</a:t>
            </a:r>
            <a:endParaRPr dirty="0">
              <a:latin typeface="Calibri"/>
              <a:ea typeface="Calibri"/>
              <a:cs typeface="Calibri"/>
              <a:sym typeface="Calibri"/>
            </a:endParaRPr>
          </a:p>
        </p:txBody>
      </p:sp>
      <p:sp>
        <p:nvSpPr>
          <p:cNvPr id="59" name="Google Shape;59;p1"/>
          <p:cNvSpPr txBox="1">
            <a:spLocks noGrp="1"/>
          </p:cNvSpPr>
          <p:nvPr>
            <p:ph type="subTitle" idx="1"/>
          </p:nvPr>
        </p:nvSpPr>
        <p:spPr>
          <a:xfrm>
            <a:off x="729625" y="3541986"/>
            <a:ext cx="7688100" cy="1402414"/>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600"/>
              <a:buNone/>
            </a:pPr>
            <a:r>
              <a:rPr lang="en-US" dirty="0">
                <a:latin typeface="Calibri"/>
                <a:ea typeface="Calibri"/>
                <a:cs typeface="Calibri"/>
                <a:sym typeface="Calibri"/>
              </a:rPr>
              <a:t>Marianne Casilio, MS, CCC/SLP</a:t>
            </a:r>
            <a:endParaRPr dirty="0">
              <a:latin typeface="Calibri"/>
              <a:ea typeface="Calibri"/>
              <a:cs typeface="Calibri"/>
              <a:sym typeface="Calibri"/>
            </a:endParaRPr>
          </a:p>
          <a:p>
            <a:pPr marL="0" lvl="0" indent="0" algn="l" rtl="0">
              <a:lnSpc>
                <a:spcPct val="100000"/>
              </a:lnSpc>
              <a:spcBef>
                <a:spcPts val="0"/>
              </a:spcBef>
              <a:spcAft>
                <a:spcPts val="0"/>
              </a:spcAft>
              <a:buSzPts val="1600"/>
              <a:buNone/>
            </a:pPr>
            <a:r>
              <a:rPr lang="en-US" dirty="0" err="1">
                <a:latin typeface="Calibri"/>
                <a:ea typeface="Calibri"/>
                <a:cs typeface="Calibri"/>
                <a:sym typeface="Calibri"/>
              </a:rPr>
              <a:t>Gerasimos</a:t>
            </a:r>
            <a:r>
              <a:rPr lang="en-US" dirty="0">
                <a:latin typeface="Calibri"/>
                <a:ea typeface="Calibri"/>
                <a:cs typeface="Calibri"/>
                <a:sym typeface="Calibri"/>
              </a:rPr>
              <a:t> Fergadiotis, PhD, CCC/SLP</a:t>
            </a:r>
            <a:endParaRPr dirty="0">
              <a:latin typeface="Calibri"/>
              <a:ea typeface="Calibri"/>
              <a:cs typeface="Calibri"/>
              <a:sym typeface="Calibri"/>
            </a:endParaRPr>
          </a:p>
          <a:p>
            <a:pPr marL="0" lvl="0" indent="0" algn="l" rtl="0">
              <a:lnSpc>
                <a:spcPct val="100000"/>
              </a:lnSpc>
              <a:spcBef>
                <a:spcPts val="0"/>
              </a:spcBef>
              <a:spcAft>
                <a:spcPts val="0"/>
              </a:spcAft>
              <a:buSzPts val="1600"/>
              <a:buNone/>
            </a:pPr>
            <a:endParaRPr dirty="0">
              <a:latin typeface="Calibri"/>
              <a:ea typeface="Calibri"/>
              <a:cs typeface="Calibri"/>
              <a:sym typeface="Calibri"/>
            </a:endParaRPr>
          </a:p>
          <a:p>
            <a:pPr marL="0" lvl="0" indent="0" algn="l" rtl="0">
              <a:lnSpc>
                <a:spcPct val="100000"/>
              </a:lnSpc>
              <a:spcBef>
                <a:spcPts val="0"/>
              </a:spcBef>
              <a:spcAft>
                <a:spcPts val="0"/>
              </a:spcAft>
              <a:buSzPts val="1600"/>
              <a:buNone/>
            </a:pPr>
            <a:endParaRPr dirty="0">
              <a:latin typeface="Calibri"/>
              <a:ea typeface="Calibri"/>
              <a:cs typeface="Calibri"/>
              <a:sym typeface="Calibri"/>
            </a:endParaRPr>
          </a:p>
        </p:txBody>
      </p:sp>
      <p:pic>
        <p:nvPicPr>
          <p:cNvPr id="2" name="Audio 1">
            <a:hlinkClick r:id="" action="ppaction://media"/>
            <a:extLst>
              <a:ext uri="{FF2B5EF4-FFF2-40B4-BE49-F238E27FC236}">
                <a16:creationId xmlns:a16="http://schemas.microsoft.com/office/drawing/2014/main" id="{A902117B-BD39-AD43-90AD-4A9797B2D98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4256"/>
    </mc:Choice>
    <mc:Fallback>
      <p:transition spd="slow" advTm="242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1590C-FE03-854F-964D-E46534619DB9}"/>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Correct (C)</a:t>
            </a:r>
          </a:p>
        </p:txBody>
      </p:sp>
      <p:sp>
        <p:nvSpPr>
          <p:cNvPr id="4" name="Text Placeholder 2">
            <a:extLst>
              <a:ext uri="{FF2B5EF4-FFF2-40B4-BE49-F238E27FC236}">
                <a16:creationId xmlns:a16="http://schemas.microsoft.com/office/drawing/2014/main" id="{02057A5D-AC74-8043-9DC8-448D86227DE0}"/>
              </a:ext>
            </a:extLst>
          </p:cNvPr>
          <p:cNvSpPr txBox="1">
            <a:spLocks/>
          </p:cNvSpPr>
          <p:nvPr/>
        </p:nvSpPr>
        <p:spPr>
          <a:xfrm>
            <a:off x="729449" y="1853850"/>
            <a:ext cx="8244069" cy="31211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146050" indent="0">
              <a:buFont typeface="Lato"/>
              <a:buNone/>
            </a:pPr>
            <a:r>
              <a:rPr lang="en-US" sz="1600" dirty="0">
                <a:latin typeface="Calibri" panose="020F0502020204030204" pitchFamily="34" charset="0"/>
                <a:cs typeface="Calibri" panose="020F0502020204030204" pitchFamily="34" charset="0"/>
              </a:rPr>
              <a:t>Response matches the target. The addition or deletion of the plural morpheme is allowed (in other words, ignore the presence or absence of a plural morpheme when determining a response’s accuracy).</a:t>
            </a:r>
          </a:p>
          <a:p>
            <a:pPr marL="146050" indent="0">
              <a:buFont typeface="Lato"/>
              <a:buNone/>
            </a:pPr>
            <a:endParaRPr lang="en-US" sz="1600" dirty="0">
              <a:latin typeface="Calibri" panose="020F0502020204030204" pitchFamily="34" charset="0"/>
              <a:cs typeface="Calibri" panose="020F0502020204030204" pitchFamily="34" charset="0"/>
            </a:endParaRPr>
          </a:p>
          <a:p>
            <a:pPr marL="146050" indent="0">
              <a:buFont typeface="Lato"/>
              <a:buNone/>
            </a:pPr>
            <a:r>
              <a:rPr lang="en-US" sz="1600" u="sng" dirty="0">
                <a:latin typeface="Calibri" panose="020F0502020204030204" pitchFamily="34" charset="0"/>
                <a:cs typeface="Calibri" panose="020F0502020204030204" pitchFamily="34" charset="0"/>
              </a:rPr>
              <a:t>Acceptable variations:</a:t>
            </a:r>
            <a:r>
              <a:rPr lang="en-US" sz="1600" b="1" dirty="0">
                <a:latin typeface="Calibri" panose="020F0502020204030204" pitchFamily="34" charset="0"/>
                <a:cs typeface="Calibri" panose="020F0502020204030204" pitchFamily="34" charset="0"/>
              </a:rPr>
              <a:t>			</a:t>
            </a:r>
            <a:r>
              <a:rPr lang="en-US" sz="1600" u="sng" dirty="0">
                <a:latin typeface="Calibri" panose="020F0502020204030204" pitchFamily="34" charset="0"/>
                <a:cs typeface="Calibri" panose="020F0502020204030204" pitchFamily="34" charset="0"/>
              </a:rPr>
              <a:t>Acceptable phrases:</a:t>
            </a:r>
          </a:p>
          <a:p>
            <a:pPr marL="146050" indent="0">
              <a:buFont typeface="Lato"/>
              <a:buNone/>
            </a:pPr>
            <a:r>
              <a:rPr lang="en-US" sz="1600" dirty="0">
                <a:latin typeface="Calibri" panose="020F0502020204030204" pitchFamily="34" charset="0"/>
                <a:cs typeface="Calibri" panose="020F0502020204030204" pitchFamily="34" charset="0"/>
              </a:rPr>
              <a:t>“falls” for </a:t>
            </a:r>
            <a:r>
              <a:rPr lang="en-US" sz="1600" i="1" dirty="0">
                <a:latin typeface="Calibri" panose="020F0502020204030204" pitchFamily="34" charset="0"/>
                <a:cs typeface="Calibri" panose="020F0502020204030204" pitchFamily="34" charset="0"/>
              </a:rPr>
              <a:t>waterfall				</a:t>
            </a:r>
            <a:r>
              <a:rPr lang="en-US" sz="1600" dirty="0">
                <a:latin typeface="Calibri" panose="020F0502020204030204" pitchFamily="34" charset="0"/>
                <a:cs typeface="Calibri" panose="020F0502020204030204" pitchFamily="34" charset="0"/>
              </a:rPr>
              <a:t>“a type of ______”</a:t>
            </a:r>
          </a:p>
          <a:p>
            <a:pPr marL="146050" indent="0">
              <a:buFont typeface="Lato"/>
              <a:buNone/>
            </a:pPr>
            <a:r>
              <a:rPr lang="en-US" sz="1600" dirty="0">
                <a:latin typeface="Calibri" panose="020F0502020204030204" pitchFamily="34" charset="0"/>
                <a:cs typeface="Calibri" panose="020F0502020204030204" pitchFamily="34" charset="0"/>
              </a:rPr>
              <a:t>“mountain top” for </a:t>
            </a:r>
            <a:r>
              <a:rPr lang="en-US" sz="1600" i="1" dirty="0">
                <a:latin typeface="Calibri" panose="020F0502020204030204" pitchFamily="34" charset="0"/>
                <a:cs typeface="Calibri" panose="020F0502020204030204" pitchFamily="34" charset="0"/>
              </a:rPr>
              <a:t>mountain			</a:t>
            </a:r>
            <a:r>
              <a:rPr lang="en-US" sz="1600" dirty="0">
                <a:latin typeface="Calibri" panose="020F0502020204030204" pitchFamily="34" charset="0"/>
                <a:cs typeface="Calibri" panose="020F0502020204030204" pitchFamily="34" charset="0"/>
              </a:rPr>
              <a:t>prepositional phrases (e.g., “can of </a:t>
            </a:r>
            <a:r>
              <a:rPr lang="en-US" sz="1600" i="1" dirty="0">
                <a:latin typeface="Calibri" panose="020F0502020204030204" pitchFamily="34" charset="0"/>
                <a:cs typeface="Calibri" panose="020F0502020204030204" pitchFamily="34" charset="0"/>
              </a:rPr>
              <a:t>peas</a:t>
            </a:r>
            <a:r>
              <a:rPr lang="en-US" sz="1600" dirty="0">
                <a:latin typeface="Calibri" panose="020F0502020204030204" pitchFamily="34" charset="0"/>
                <a:cs typeface="Calibri" panose="020F0502020204030204" pitchFamily="34" charset="0"/>
              </a:rPr>
              <a:t>”)</a:t>
            </a:r>
          </a:p>
          <a:p>
            <a:pPr marL="146050" indent="0">
              <a:buFont typeface="Lato"/>
              <a:buNone/>
            </a:pPr>
            <a:r>
              <a:rPr lang="en-US" sz="1600" i="1" dirty="0">
                <a:latin typeface="Calibri" panose="020F0502020204030204" pitchFamily="34" charset="0"/>
                <a:cs typeface="Calibri" panose="020F0502020204030204" pitchFamily="34" charset="0"/>
              </a:rPr>
              <a:t>					</a:t>
            </a:r>
            <a:r>
              <a:rPr lang="en-US" sz="1600" dirty="0">
                <a:latin typeface="Calibri" panose="020F0502020204030204" pitchFamily="34" charset="0"/>
                <a:cs typeface="Calibri" panose="020F0502020204030204" pitchFamily="34" charset="0"/>
              </a:rPr>
              <a:t>modifiers (e.g., “dog’s </a:t>
            </a:r>
            <a:r>
              <a:rPr lang="en-US" sz="1600" i="1" dirty="0">
                <a:latin typeface="Calibri" panose="020F0502020204030204" pitchFamily="34" charset="0"/>
                <a:cs typeface="Calibri" panose="020F0502020204030204" pitchFamily="34" charset="0"/>
              </a:rPr>
              <a:t>bone</a:t>
            </a:r>
            <a:r>
              <a:rPr lang="en-US" sz="1600" dirty="0">
                <a:latin typeface="Calibri" panose="020F0502020204030204" pitchFamily="34" charset="0"/>
                <a:cs typeface="Calibri" panose="020F0502020204030204" pitchFamily="34" charset="0"/>
              </a:rPr>
              <a:t>”)</a:t>
            </a:r>
            <a:endParaRPr lang="en-US" sz="1600" i="1" dirty="0">
              <a:latin typeface="Calibri" panose="020F0502020204030204" pitchFamily="34" charset="0"/>
              <a:cs typeface="Calibri" panose="020F0502020204030204" pitchFamily="34" charset="0"/>
            </a:endParaRPr>
          </a:p>
          <a:p>
            <a:pPr marL="146050" indent="0">
              <a:buFont typeface="Lato"/>
              <a:buNone/>
            </a:pPr>
            <a:endParaRPr lang="en-US" dirty="0"/>
          </a:p>
          <a:p>
            <a:pPr marL="146050" indent="0">
              <a:buFont typeface="Lato"/>
              <a:buNone/>
            </a:pPr>
            <a:r>
              <a:rPr lang="en-US" sz="1600" b="1" i="1" dirty="0">
                <a:latin typeface="Calibri" panose="020F0502020204030204" pitchFamily="34" charset="0"/>
                <a:cs typeface="Calibri" panose="020F0502020204030204" pitchFamily="34" charset="0"/>
              </a:rPr>
              <a:t>Speakers of a non-standard English dialect should not be penalized for dialectal variations in pronunciation (e.g., omission of the final consonant in a word-final consonant cluster).</a:t>
            </a:r>
            <a:br>
              <a:rPr lang="en-US" i="1" dirty="0"/>
            </a:br>
            <a:endParaRPr lang="en-US" i="1" dirty="0"/>
          </a:p>
        </p:txBody>
      </p:sp>
      <p:pic>
        <p:nvPicPr>
          <p:cNvPr id="3" name="Audio 2">
            <a:hlinkClick r:id="" action="ppaction://media"/>
            <a:extLst>
              <a:ext uri="{FF2B5EF4-FFF2-40B4-BE49-F238E27FC236}">
                <a16:creationId xmlns:a16="http://schemas.microsoft.com/office/drawing/2014/main" id="{64E0982B-21EC-1041-8E62-22CA2E0A69F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374567297"/>
      </p:ext>
    </p:extLst>
  </p:cSld>
  <p:clrMapOvr>
    <a:masterClrMapping/>
  </p:clrMapOvr>
  <mc:AlternateContent xmlns:mc="http://schemas.openxmlformats.org/markup-compatibility/2006">
    <mc:Choice xmlns:p14="http://schemas.microsoft.com/office/powerpoint/2010/main" Requires="p14">
      <p:transition spd="slow" p14:dur="2000" advTm="29748"/>
    </mc:Choice>
    <mc:Fallback>
      <p:transition spd="slow" advTm="297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12"/>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lvl="0" indent="-342900">
              <a:lnSpc>
                <a:spcPct val="125000"/>
              </a:lnSpc>
              <a:buSzPts val="1800"/>
            </a:pPr>
            <a:r>
              <a:rPr lang="en-US" dirty="0">
                <a:latin typeface="Calibri"/>
                <a:cs typeface="Calibri"/>
                <a:sym typeface="Calibri"/>
              </a:rPr>
              <a:t>Scoring miscellaneous responses</a:t>
            </a:r>
          </a:p>
        </p:txBody>
      </p:sp>
      <p:pic>
        <p:nvPicPr>
          <p:cNvPr id="2" name="Audio 1">
            <a:hlinkClick r:id="" action="ppaction://media"/>
            <a:extLst>
              <a:ext uri="{FF2B5EF4-FFF2-40B4-BE49-F238E27FC236}">
                <a16:creationId xmlns:a16="http://schemas.microsoft.com/office/drawing/2014/main" id="{1B466F62-F0F9-6B40-9275-99D93331AB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453900587"/>
      </p:ext>
    </p:extLst>
  </p:cSld>
  <p:clrMapOvr>
    <a:masterClrMapping/>
  </p:clrMapOvr>
  <mc:AlternateContent xmlns:mc="http://schemas.openxmlformats.org/markup-compatibility/2006">
    <mc:Choice xmlns:p14="http://schemas.microsoft.com/office/powerpoint/2010/main" Requires="p14">
      <p:transition spd="slow" p14:dur="2000" advTm="6110"/>
    </mc:Choice>
    <mc:Fallback>
      <p:transition spd="slow" advTm="61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2" name="TextBox 1">
            <a:extLst>
              <a:ext uri="{FF2B5EF4-FFF2-40B4-BE49-F238E27FC236}">
                <a16:creationId xmlns:a16="http://schemas.microsoft.com/office/drawing/2014/main" id="{2388E133-6C43-6C44-8DB8-39FBD7281824}"/>
              </a:ext>
            </a:extLst>
          </p:cNvPr>
          <p:cNvSpPr txBox="1"/>
          <p:nvPr/>
        </p:nvSpPr>
        <p:spPr>
          <a:xfrm>
            <a:off x="0" y="1102"/>
            <a:ext cx="3081363" cy="338554"/>
          </a:xfrm>
          <a:prstGeom prst="rect">
            <a:avLst/>
          </a:prstGeom>
          <a:solidFill>
            <a:schemeClr val="accent1"/>
          </a:solidFill>
        </p:spPr>
        <p:txBody>
          <a:bodyPr wrap="square" rtlCol="0">
            <a:spAutoFit/>
          </a:bodyPr>
          <a:lstStyle/>
          <a:p>
            <a:pPr algn="ctr"/>
            <a:r>
              <a:rPr lang="en-US" sz="1600" b="1" dirty="0">
                <a:solidFill>
                  <a:schemeClr val="bg1"/>
                </a:solidFill>
                <a:latin typeface="Calibri" panose="020F0502020204030204" pitchFamily="34" charset="0"/>
                <a:cs typeface="Calibri" panose="020F0502020204030204" pitchFamily="34" charset="0"/>
              </a:rPr>
              <a:t>PNT Coding Flowchart</a:t>
            </a:r>
          </a:p>
        </p:txBody>
      </p:sp>
      <p:cxnSp>
        <p:nvCxnSpPr>
          <p:cNvPr id="7" name="Straight Arrow Connector 6">
            <a:extLst>
              <a:ext uri="{FF2B5EF4-FFF2-40B4-BE49-F238E27FC236}">
                <a16:creationId xmlns:a16="http://schemas.microsoft.com/office/drawing/2014/main" id="{D2E789B1-AAB6-9E46-9927-D8D316FDFC1F}"/>
              </a:ext>
            </a:extLst>
          </p:cNvPr>
          <p:cNvCxnSpPr>
            <a:cxnSpLocks/>
            <a:stCxn id="66" idx="2"/>
            <a:endCxn id="64" idx="0"/>
          </p:cNvCxnSpPr>
          <p:nvPr/>
        </p:nvCxnSpPr>
        <p:spPr>
          <a:xfrm>
            <a:off x="1026432" y="1644522"/>
            <a:ext cx="2817" cy="68734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51DE9462-9F92-4A48-BF13-C59CB67DF352}"/>
              </a:ext>
            </a:extLst>
          </p:cNvPr>
          <p:cNvCxnSpPr>
            <a:cxnSpLocks/>
            <a:stCxn id="64" idx="2"/>
            <a:endCxn id="63" idx="0"/>
          </p:cNvCxnSpPr>
          <p:nvPr/>
        </p:nvCxnSpPr>
        <p:spPr>
          <a:xfrm flipH="1">
            <a:off x="1026432" y="3316430"/>
            <a:ext cx="2817" cy="66502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Google Shape;182;p27">
            <a:extLst>
              <a:ext uri="{FF2B5EF4-FFF2-40B4-BE49-F238E27FC236}">
                <a16:creationId xmlns:a16="http://schemas.microsoft.com/office/drawing/2014/main" id="{926E50D7-B376-284A-8CA8-89DE37E7F405}"/>
              </a:ext>
            </a:extLst>
          </p:cNvPr>
          <p:cNvSpPr txBox="1"/>
          <p:nvPr/>
        </p:nvSpPr>
        <p:spPr>
          <a:xfrm>
            <a:off x="167200" y="3981459"/>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latin typeface="Calibri" panose="020F0502020204030204" pitchFamily="34" charset="0"/>
                <a:ea typeface="Lato"/>
                <a:cs typeface="Calibri" panose="020F0502020204030204" pitchFamily="34" charset="0"/>
                <a:sym typeface="Lato"/>
              </a:rPr>
              <a:t>Is the response </a:t>
            </a:r>
            <a:r>
              <a:rPr lang="en-US" sz="1200" dirty="0">
                <a:latin typeface="Calibri" panose="020F0502020204030204" pitchFamily="34" charset="0"/>
                <a:ea typeface="Lato"/>
                <a:cs typeface="Calibri" panose="020F0502020204030204" pitchFamily="34" charset="0"/>
                <a:sym typeface="Lato"/>
              </a:rPr>
              <a:t>a paraphasia?</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64" name="Google Shape;182;p27">
            <a:extLst>
              <a:ext uri="{FF2B5EF4-FFF2-40B4-BE49-F238E27FC236}">
                <a16:creationId xmlns:a16="http://schemas.microsoft.com/office/drawing/2014/main" id="{565268F4-A822-C44B-8B33-F8593CD133C5}"/>
              </a:ext>
            </a:extLst>
          </p:cNvPr>
          <p:cNvSpPr txBox="1"/>
          <p:nvPr/>
        </p:nvSpPr>
        <p:spPr>
          <a:xfrm>
            <a:off x="170017" y="2331869"/>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a</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noun?</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66" name="Google Shape;182;p27">
            <a:extLst>
              <a:ext uri="{FF2B5EF4-FFF2-40B4-BE49-F238E27FC236}">
                <a16:creationId xmlns:a16="http://schemas.microsoft.com/office/drawing/2014/main" id="{10EAFD1F-0D87-3F44-B1ED-4C814F3A2A99}"/>
              </a:ext>
            </a:extLst>
          </p:cNvPr>
          <p:cNvSpPr txBox="1"/>
          <p:nvPr/>
        </p:nvSpPr>
        <p:spPr>
          <a:xfrm>
            <a:off x="167200" y="659961"/>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correct?</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22" name="Straight Arrow Connector 21">
            <a:extLst>
              <a:ext uri="{FF2B5EF4-FFF2-40B4-BE49-F238E27FC236}">
                <a16:creationId xmlns:a16="http://schemas.microsoft.com/office/drawing/2014/main" id="{501FD153-B042-7E4B-95FF-5DF78331D29D}"/>
              </a:ext>
            </a:extLst>
          </p:cNvPr>
          <p:cNvCxnSpPr>
            <a:cxnSpLocks/>
          </p:cNvCxnSpPr>
          <p:nvPr/>
        </p:nvCxnSpPr>
        <p:spPr>
          <a:xfrm>
            <a:off x="1916659" y="1152242"/>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259AB8EF-E501-CB44-A496-7C4748867622}"/>
              </a:ext>
            </a:extLst>
          </p:cNvPr>
          <p:cNvCxnSpPr>
            <a:cxnSpLocks/>
          </p:cNvCxnSpPr>
          <p:nvPr/>
        </p:nvCxnSpPr>
        <p:spPr>
          <a:xfrm>
            <a:off x="1885663" y="281016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E821005E-AAD1-CF42-AF7D-B45774B841EF}"/>
              </a:ext>
            </a:extLst>
          </p:cNvPr>
          <p:cNvCxnSpPr>
            <a:cxnSpLocks/>
          </p:cNvCxnSpPr>
          <p:nvPr/>
        </p:nvCxnSpPr>
        <p:spPr>
          <a:xfrm>
            <a:off x="1885663" y="403805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42997C20-FF6B-5E46-B78D-4388C87B7D7D}"/>
              </a:ext>
            </a:extLst>
          </p:cNvPr>
          <p:cNvCxnSpPr>
            <a:cxnSpLocks/>
          </p:cNvCxnSpPr>
          <p:nvPr/>
        </p:nvCxnSpPr>
        <p:spPr>
          <a:xfrm>
            <a:off x="1916659" y="4870579"/>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B7198E15-E63B-5248-8F9D-39D7DBC885E7}"/>
              </a:ext>
            </a:extLst>
          </p:cNvPr>
          <p:cNvSpPr txBox="1"/>
          <p:nvPr/>
        </p:nvSpPr>
        <p:spPr>
          <a:xfrm>
            <a:off x="2571463" y="1008916"/>
            <a:ext cx="1222299" cy="276999"/>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Correct (C)</a:t>
            </a:r>
          </a:p>
        </p:txBody>
      </p:sp>
      <p:sp>
        <p:nvSpPr>
          <p:cNvPr id="104" name="TextBox 103">
            <a:extLst>
              <a:ext uri="{FF2B5EF4-FFF2-40B4-BE49-F238E27FC236}">
                <a16:creationId xmlns:a16="http://schemas.microsoft.com/office/drawing/2014/main" id="{D32FB4EC-9196-364D-8DEF-CBC3542CF6E3}"/>
              </a:ext>
            </a:extLst>
          </p:cNvPr>
          <p:cNvSpPr txBox="1"/>
          <p:nvPr/>
        </p:nvSpPr>
        <p:spPr>
          <a:xfrm>
            <a:off x="7341463" y="3794502"/>
            <a:ext cx="1225296" cy="276999"/>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Formal (F) *</a:t>
            </a:r>
          </a:p>
        </p:txBody>
      </p:sp>
      <p:sp>
        <p:nvSpPr>
          <p:cNvPr id="106" name="TextBox 105">
            <a:extLst>
              <a:ext uri="{FF2B5EF4-FFF2-40B4-BE49-F238E27FC236}">
                <a16:creationId xmlns:a16="http://schemas.microsoft.com/office/drawing/2014/main" id="{E956C59B-BB28-AB48-9537-896A33D3A72D}"/>
              </a:ext>
            </a:extLst>
          </p:cNvPr>
          <p:cNvSpPr txBox="1"/>
          <p:nvPr/>
        </p:nvSpPr>
        <p:spPr>
          <a:xfrm>
            <a:off x="2568466" y="3802391"/>
            <a:ext cx="1225296" cy="461665"/>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Code as miscellaneous</a:t>
            </a:r>
          </a:p>
        </p:txBody>
      </p:sp>
      <p:sp>
        <p:nvSpPr>
          <p:cNvPr id="107" name="TextBox 106">
            <a:extLst>
              <a:ext uri="{FF2B5EF4-FFF2-40B4-BE49-F238E27FC236}">
                <a16:creationId xmlns:a16="http://schemas.microsoft.com/office/drawing/2014/main" id="{75104C4E-C71E-1D4A-9264-46E7FEE971CD}"/>
              </a:ext>
            </a:extLst>
          </p:cNvPr>
          <p:cNvSpPr txBox="1"/>
          <p:nvPr/>
        </p:nvSpPr>
        <p:spPr>
          <a:xfrm>
            <a:off x="2571463" y="4639746"/>
            <a:ext cx="1225296" cy="461665"/>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Code as paraphasia</a:t>
            </a:r>
          </a:p>
        </p:txBody>
      </p:sp>
      <p:sp>
        <p:nvSpPr>
          <p:cNvPr id="26" name="TextBox 25">
            <a:extLst>
              <a:ext uri="{FF2B5EF4-FFF2-40B4-BE49-F238E27FC236}">
                <a16:creationId xmlns:a16="http://schemas.microsoft.com/office/drawing/2014/main" id="{B2623AEC-8FC9-C54F-88D5-BD23618767E2}"/>
              </a:ext>
            </a:extLst>
          </p:cNvPr>
          <p:cNvSpPr txBox="1"/>
          <p:nvPr/>
        </p:nvSpPr>
        <p:spPr>
          <a:xfrm>
            <a:off x="2014168" y="1024306"/>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116" name="TextBox 115">
            <a:extLst>
              <a:ext uri="{FF2B5EF4-FFF2-40B4-BE49-F238E27FC236}">
                <a16:creationId xmlns:a16="http://schemas.microsoft.com/office/drawing/2014/main" id="{0689BFA0-CE22-DF43-A04F-57E4DB430394}"/>
              </a:ext>
            </a:extLst>
          </p:cNvPr>
          <p:cNvSpPr txBox="1"/>
          <p:nvPr/>
        </p:nvSpPr>
        <p:spPr>
          <a:xfrm>
            <a:off x="841064" y="184171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17" name="TextBox 116">
            <a:extLst>
              <a:ext uri="{FF2B5EF4-FFF2-40B4-BE49-F238E27FC236}">
                <a16:creationId xmlns:a16="http://schemas.microsoft.com/office/drawing/2014/main" id="{35BA775C-3AF3-FF4C-B7D8-EA7E45CCF58F}"/>
              </a:ext>
            </a:extLst>
          </p:cNvPr>
          <p:cNvSpPr txBox="1"/>
          <p:nvPr/>
        </p:nvSpPr>
        <p:spPr>
          <a:xfrm>
            <a:off x="841063" y="3540945"/>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18" name="TextBox 117">
            <a:extLst>
              <a:ext uri="{FF2B5EF4-FFF2-40B4-BE49-F238E27FC236}">
                <a16:creationId xmlns:a16="http://schemas.microsoft.com/office/drawing/2014/main" id="{6A8E0DE9-EFCB-9147-98BE-47347559D8EC}"/>
              </a:ext>
            </a:extLst>
          </p:cNvPr>
          <p:cNvSpPr txBox="1"/>
          <p:nvPr/>
        </p:nvSpPr>
        <p:spPr>
          <a:xfrm>
            <a:off x="2014167" y="2702673"/>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23" name="TextBox 122">
            <a:extLst>
              <a:ext uri="{FF2B5EF4-FFF2-40B4-BE49-F238E27FC236}">
                <a16:creationId xmlns:a16="http://schemas.microsoft.com/office/drawing/2014/main" id="{5DFBE398-5EF7-C343-9CCF-89F7D987B0A9}"/>
              </a:ext>
            </a:extLst>
          </p:cNvPr>
          <p:cNvSpPr txBox="1"/>
          <p:nvPr/>
        </p:nvSpPr>
        <p:spPr>
          <a:xfrm>
            <a:off x="2014167" y="4761982"/>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126" name="TextBox 125">
            <a:extLst>
              <a:ext uri="{FF2B5EF4-FFF2-40B4-BE49-F238E27FC236}">
                <a16:creationId xmlns:a16="http://schemas.microsoft.com/office/drawing/2014/main" id="{EE816109-81BB-2848-9133-09474C6F239E}"/>
              </a:ext>
            </a:extLst>
          </p:cNvPr>
          <p:cNvSpPr txBox="1"/>
          <p:nvPr/>
        </p:nvSpPr>
        <p:spPr>
          <a:xfrm>
            <a:off x="2014167" y="3910114"/>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46" name="Google Shape;182;p27">
            <a:extLst>
              <a:ext uri="{FF2B5EF4-FFF2-40B4-BE49-F238E27FC236}">
                <a16:creationId xmlns:a16="http://schemas.microsoft.com/office/drawing/2014/main" id="{51F17C1E-39E2-E843-B35F-C64A23FBBF05}"/>
              </a:ext>
            </a:extLst>
          </p:cNvPr>
          <p:cNvSpPr txBox="1"/>
          <p:nvPr/>
        </p:nvSpPr>
        <p:spPr>
          <a:xfrm>
            <a:off x="2555107" y="2276572"/>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a</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phrase or a single verb, adjective, </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or adverb?</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47" name="Straight Arrow Connector 46">
            <a:extLst>
              <a:ext uri="{FF2B5EF4-FFF2-40B4-BE49-F238E27FC236}">
                <a16:creationId xmlns:a16="http://schemas.microsoft.com/office/drawing/2014/main" id="{722604C9-B624-E441-85FB-8EEB09EF2678}"/>
              </a:ext>
            </a:extLst>
          </p:cNvPr>
          <p:cNvCxnSpPr>
            <a:cxnSpLocks/>
          </p:cNvCxnSpPr>
          <p:nvPr/>
        </p:nvCxnSpPr>
        <p:spPr>
          <a:xfrm>
            <a:off x="4260170" y="234558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A83417C-9C7B-1049-87F7-22C1A3B3601A}"/>
              </a:ext>
            </a:extLst>
          </p:cNvPr>
          <p:cNvCxnSpPr>
            <a:cxnSpLocks/>
          </p:cNvCxnSpPr>
          <p:nvPr/>
        </p:nvCxnSpPr>
        <p:spPr>
          <a:xfrm>
            <a:off x="4260170" y="3176532"/>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56610F5F-F77E-6343-8A7F-EB8875A7EDBA}"/>
              </a:ext>
            </a:extLst>
          </p:cNvPr>
          <p:cNvSpPr txBox="1"/>
          <p:nvPr/>
        </p:nvSpPr>
        <p:spPr>
          <a:xfrm>
            <a:off x="4417702" y="3053421"/>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50" name="TextBox 49">
            <a:extLst>
              <a:ext uri="{FF2B5EF4-FFF2-40B4-BE49-F238E27FC236}">
                <a16:creationId xmlns:a16="http://schemas.microsoft.com/office/drawing/2014/main" id="{A5E6303F-AB61-9E45-95AF-B3C004D0C29F}"/>
              </a:ext>
            </a:extLst>
          </p:cNvPr>
          <p:cNvSpPr txBox="1"/>
          <p:nvPr/>
        </p:nvSpPr>
        <p:spPr>
          <a:xfrm>
            <a:off x="4417701" y="2217644"/>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52" name="Google Shape;182;p27">
            <a:extLst>
              <a:ext uri="{FF2B5EF4-FFF2-40B4-BE49-F238E27FC236}">
                <a16:creationId xmlns:a16="http://schemas.microsoft.com/office/drawing/2014/main" id="{F3CA0FCA-43B4-6042-9590-BA15667D580D}"/>
              </a:ext>
            </a:extLst>
          </p:cNvPr>
          <p:cNvSpPr txBox="1"/>
          <p:nvPr/>
        </p:nvSpPr>
        <p:spPr>
          <a:xfrm>
            <a:off x="4951285" y="3010807"/>
            <a:ext cx="1718463" cy="984561"/>
          </a:xfrm>
          <a:prstGeom prst="rect">
            <a:avLst/>
          </a:prstGeom>
          <a:noFill/>
          <a:ln w="28575">
            <a:solidFill>
              <a:schemeClr val="accent1">
                <a:lumMod val="20000"/>
                <a:lumOff val="80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 Does the response share </a:t>
            </a:r>
            <a:r>
              <a:rPr lang="en-US" sz="1200" i="1"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only </a:t>
            </a: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a phonological relationship with </a:t>
            </a:r>
            <a:b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b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the target?</a:t>
            </a:r>
            <a:endParaRPr sz="800" dirty="0">
              <a:solidFill>
                <a:schemeClr val="accent1">
                  <a:lumMod val="40000"/>
                  <a:lumOff val="60000"/>
                </a:schemeClr>
              </a:solidFill>
              <a:latin typeface="Calibri" panose="020F0502020204030204" pitchFamily="34" charset="0"/>
              <a:ea typeface="Lato"/>
              <a:cs typeface="Calibri" panose="020F0502020204030204" pitchFamily="34" charset="0"/>
              <a:sym typeface="Lato"/>
            </a:endParaRPr>
          </a:p>
        </p:txBody>
      </p:sp>
      <p:cxnSp>
        <p:nvCxnSpPr>
          <p:cNvPr id="53" name="Straight Arrow Connector 52">
            <a:extLst>
              <a:ext uri="{FF2B5EF4-FFF2-40B4-BE49-F238E27FC236}">
                <a16:creationId xmlns:a16="http://schemas.microsoft.com/office/drawing/2014/main" id="{5D029732-75FF-6C47-A500-E83FB7D99BE0}"/>
              </a:ext>
            </a:extLst>
          </p:cNvPr>
          <p:cNvCxnSpPr>
            <a:cxnSpLocks/>
          </p:cNvCxnSpPr>
          <p:nvPr/>
        </p:nvCxnSpPr>
        <p:spPr>
          <a:xfrm>
            <a:off x="6662708" y="3102051"/>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E8988E15-AC38-BE42-94CC-827C85A665B7}"/>
              </a:ext>
            </a:extLst>
          </p:cNvPr>
          <p:cNvCxnSpPr>
            <a:cxnSpLocks/>
          </p:cNvCxnSpPr>
          <p:nvPr/>
        </p:nvCxnSpPr>
        <p:spPr>
          <a:xfrm>
            <a:off x="6662708" y="3933003"/>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E1BC3016-F9BC-7440-AE7B-60D9C69443E8}"/>
              </a:ext>
            </a:extLst>
          </p:cNvPr>
          <p:cNvSpPr txBox="1"/>
          <p:nvPr/>
        </p:nvSpPr>
        <p:spPr>
          <a:xfrm>
            <a:off x="6820240" y="3809892"/>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56" name="TextBox 55">
            <a:extLst>
              <a:ext uri="{FF2B5EF4-FFF2-40B4-BE49-F238E27FC236}">
                <a16:creationId xmlns:a16="http://schemas.microsoft.com/office/drawing/2014/main" id="{DA81E535-CB08-904D-884D-EDC63DD3A110}"/>
              </a:ext>
            </a:extLst>
          </p:cNvPr>
          <p:cNvSpPr txBox="1"/>
          <p:nvPr/>
        </p:nvSpPr>
        <p:spPr>
          <a:xfrm>
            <a:off x="6820239" y="2974115"/>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NO</a:t>
            </a:r>
          </a:p>
        </p:txBody>
      </p:sp>
      <p:sp>
        <p:nvSpPr>
          <p:cNvPr id="57" name="TextBox 56">
            <a:extLst>
              <a:ext uri="{FF2B5EF4-FFF2-40B4-BE49-F238E27FC236}">
                <a16:creationId xmlns:a16="http://schemas.microsoft.com/office/drawing/2014/main" id="{E660E47E-386F-F144-A201-6732B06A0C50}"/>
              </a:ext>
            </a:extLst>
          </p:cNvPr>
          <p:cNvSpPr txBox="1"/>
          <p:nvPr/>
        </p:nvSpPr>
        <p:spPr>
          <a:xfrm>
            <a:off x="7341463" y="2958725"/>
            <a:ext cx="1225296" cy="276999"/>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Description (D)</a:t>
            </a:r>
          </a:p>
        </p:txBody>
      </p:sp>
      <p:sp>
        <p:nvSpPr>
          <p:cNvPr id="59" name="Google Shape;182;p27">
            <a:extLst>
              <a:ext uri="{FF2B5EF4-FFF2-40B4-BE49-F238E27FC236}">
                <a16:creationId xmlns:a16="http://schemas.microsoft.com/office/drawing/2014/main" id="{FBF589FC-C0A3-BF4F-BC77-6D82476F0975}"/>
              </a:ext>
            </a:extLst>
          </p:cNvPr>
          <p:cNvSpPr txBox="1"/>
          <p:nvPr/>
        </p:nvSpPr>
        <p:spPr>
          <a:xfrm>
            <a:off x="4956373" y="1549550"/>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one or more nonword phrases?</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70" name="TextBox 69">
            <a:extLst>
              <a:ext uri="{FF2B5EF4-FFF2-40B4-BE49-F238E27FC236}">
                <a16:creationId xmlns:a16="http://schemas.microsoft.com/office/drawing/2014/main" id="{A8928147-8584-794F-9995-B8F3DEC6CF50}"/>
              </a:ext>
            </a:extLst>
          </p:cNvPr>
          <p:cNvSpPr txBox="1"/>
          <p:nvPr/>
        </p:nvSpPr>
        <p:spPr>
          <a:xfrm>
            <a:off x="7341463" y="2223417"/>
            <a:ext cx="1225296" cy="461665"/>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Code as miscellaneous</a:t>
            </a:r>
          </a:p>
        </p:txBody>
      </p:sp>
      <p:cxnSp>
        <p:nvCxnSpPr>
          <p:cNvPr id="71" name="Straight Arrow Connector 70">
            <a:extLst>
              <a:ext uri="{FF2B5EF4-FFF2-40B4-BE49-F238E27FC236}">
                <a16:creationId xmlns:a16="http://schemas.microsoft.com/office/drawing/2014/main" id="{BBC068F9-EE5C-D44E-9CCA-646B7C53C5B0}"/>
              </a:ext>
            </a:extLst>
          </p:cNvPr>
          <p:cNvCxnSpPr>
            <a:cxnSpLocks/>
          </p:cNvCxnSpPr>
          <p:nvPr/>
        </p:nvCxnSpPr>
        <p:spPr>
          <a:xfrm>
            <a:off x="6662708" y="1626548"/>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D480917E-AB28-4844-B02F-E13A1FE1ECE7}"/>
              </a:ext>
            </a:extLst>
          </p:cNvPr>
          <p:cNvCxnSpPr>
            <a:cxnSpLocks/>
          </p:cNvCxnSpPr>
          <p:nvPr/>
        </p:nvCxnSpPr>
        <p:spPr>
          <a:xfrm>
            <a:off x="6662708" y="245750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C19A319-6B0D-5C4B-B075-AEFE0B5A0968}"/>
              </a:ext>
            </a:extLst>
          </p:cNvPr>
          <p:cNvSpPr txBox="1"/>
          <p:nvPr/>
        </p:nvSpPr>
        <p:spPr>
          <a:xfrm>
            <a:off x="6820240" y="2334389"/>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74" name="TextBox 73">
            <a:extLst>
              <a:ext uri="{FF2B5EF4-FFF2-40B4-BE49-F238E27FC236}">
                <a16:creationId xmlns:a16="http://schemas.microsoft.com/office/drawing/2014/main" id="{D551BFDE-7480-A241-A22B-B9FFD4A9C9DC}"/>
              </a:ext>
            </a:extLst>
          </p:cNvPr>
          <p:cNvSpPr txBox="1"/>
          <p:nvPr/>
        </p:nvSpPr>
        <p:spPr>
          <a:xfrm>
            <a:off x="6820239" y="1498612"/>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NO</a:t>
            </a:r>
          </a:p>
        </p:txBody>
      </p:sp>
      <p:sp>
        <p:nvSpPr>
          <p:cNvPr id="75" name="TextBox 74">
            <a:extLst>
              <a:ext uri="{FF2B5EF4-FFF2-40B4-BE49-F238E27FC236}">
                <a16:creationId xmlns:a16="http://schemas.microsoft.com/office/drawing/2014/main" id="{5D379BB5-5F19-0246-AFCB-E38A9E8B5E27}"/>
              </a:ext>
            </a:extLst>
          </p:cNvPr>
          <p:cNvSpPr txBox="1"/>
          <p:nvPr/>
        </p:nvSpPr>
        <p:spPr>
          <a:xfrm>
            <a:off x="7341463" y="1390889"/>
            <a:ext cx="1225296" cy="461665"/>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No Response (NR)</a:t>
            </a:r>
          </a:p>
        </p:txBody>
      </p:sp>
      <p:sp>
        <p:nvSpPr>
          <p:cNvPr id="76" name="Google Shape;182;p27">
            <a:extLst>
              <a:ext uri="{FF2B5EF4-FFF2-40B4-BE49-F238E27FC236}">
                <a16:creationId xmlns:a16="http://schemas.microsoft.com/office/drawing/2014/main" id="{61A4E5AB-04E0-214F-AC16-2225FCC0839D}"/>
              </a:ext>
            </a:extLst>
          </p:cNvPr>
          <p:cNvSpPr txBox="1"/>
          <p:nvPr/>
        </p:nvSpPr>
        <p:spPr>
          <a:xfrm>
            <a:off x="7425537" y="4681835"/>
            <a:ext cx="1718463" cy="461665"/>
          </a:xfrm>
          <a:prstGeom prst="rect">
            <a:avLst/>
          </a:prstGeom>
          <a:solidFill>
            <a:schemeClr val="tx2"/>
          </a:solidFill>
          <a:ln w="28575">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 </a:t>
            </a:r>
            <a:r>
              <a:rPr lang="en-US" sz="1200" i="1" dirty="0">
                <a:latin typeface="Calibri" panose="020F0502020204030204" pitchFamily="34" charset="0"/>
                <a:ea typeface="Lato"/>
                <a:cs typeface="Calibri" panose="020F0502020204030204" pitchFamily="34" charset="0"/>
                <a:sym typeface="Lato"/>
              </a:rPr>
              <a:t>Reminder:</a:t>
            </a:r>
            <a:r>
              <a:rPr lang="en-US" sz="1200" dirty="0">
                <a:latin typeface="Calibri" panose="020F0502020204030204" pitchFamily="34" charset="0"/>
                <a:ea typeface="Lato"/>
                <a:cs typeface="Calibri" panose="020F0502020204030204" pitchFamily="34" charset="0"/>
                <a:sym typeface="Lato"/>
              </a:rPr>
              <a:t> Formal (F) is a type of paraphasia.</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pic>
        <p:nvPicPr>
          <p:cNvPr id="3" name="Audio 2">
            <a:hlinkClick r:id="" action="ppaction://media"/>
            <a:extLst>
              <a:ext uri="{FF2B5EF4-FFF2-40B4-BE49-F238E27FC236}">
                <a16:creationId xmlns:a16="http://schemas.microsoft.com/office/drawing/2014/main" id="{F00EC4D1-F957-3B4E-8FF3-48EEA85C9C3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922394088"/>
      </p:ext>
    </p:extLst>
  </p:cSld>
  <p:clrMapOvr>
    <a:masterClrMapping/>
  </p:clrMapOvr>
  <mc:AlternateContent xmlns:mc="http://schemas.openxmlformats.org/markup-compatibility/2006">
    <mc:Choice xmlns:p14="http://schemas.microsoft.com/office/powerpoint/2010/main" Requires="p14">
      <p:transition spd="slow" p14:dur="2000" advTm="22955"/>
    </mc:Choice>
    <mc:Fallback>
      <p:transition spd="slow" advTm="229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A7CB3-8C2A-5A49-9C82-16D4D5539F28}"/>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Blend (B)</a:t>
            </a:r>
          </a:p>
        </p:txBody>
      </p:sp>
      <p:sp>
        <p:nvSpPr>
          <p:cNvPr id="3" name="Text Placeholder 2">
            <a:extLst>
              <a:ext uri="{FF2B5EF4-FFF2-40B4-BE49-F238E27FC236}">
                <a16:creationId xmlns:a16="http://schemas.microsoft.com/office/drawing/2014/main" id="{AD684DCA-AA90-3743-83DA-D6E5C38A1F92}"/>
              </a:ext>
            </a:extLst>
          </p:cNvPr>
          <p:cNvSpPr>
            <a:spLocks noGrp="1"/>
          </p:cNvSpPr>
          <p:nvPr>
            <p:ph type="body" idx="1"/>
          </p:nvPr>
        </p:nvSpPr>
        <p:spPr>
          <a:xfrm>
            <a:off x="729450" y="2078875"/>
            <a:ext cx="4307499" cy="1764705"/>
          </a:xfrm>
        </p:spPr>
        <p:txBody>
          <a:bodyPr/>
          <a:lstStyle/>
          <a:p>
            <a:pPr marL="146050" indent="0">
              <a:buNone/>
            </a:pPr>
            <a:r>
              <a:rPr lang="en-US" sz="1600" dirty="0">
                <a:latin typeface="Calibri" panose="020F0502020204030204" pitchFamily="34" charset="0"/>
                <a:cs typeface="Calibri" panose="020F0502020204030204" pitchFamily="34" charset="0"/>
              </a:rPr>
              <a:t>A word or nonword response that is a blend of two synonyms to the target, or a blend of the target and an identifiable synonym: There must be close semantic association and phonological similarity, such as “</a:t>
            </a:r>
            <a:r>
              <a:rPr lang="en-US" sz="1600" dirty="0" err="1">
                <a:latin typeface="Calibri" panose="020F0502020204030204" pitchFamily="34" charset="0"/>
                <a:cs typeface="Calibri" panose="020F0502020204030204" pitchFamily="34" charset="0"/>
              </a:rPr>
              <a:t>banapple</a:t>
            </a:r>
            <a:r>
              <a:rPr lang="en-US" sz="1600" dirty="0">
                <a:latin typeface="Calibri" panose="020F0502020204030204" pitchFamily="34" charset="0"/>
                <a:cs typeface="Calibri" panose="020F0502020204030204" pitchFamily="34" charset="0"/>
              </a:rPr>
              <a:t>”  for </a:t>
            </a:r>
            <a:r>
              <a:rPr lang="en-US" sz="1600" i="1" dirty="0">
                <a:latin typeface="Calibri" panose="020F0502020204030204" pitchFamily="34" charset="0"/>
                <a:cs typeface="Calibri" panose="020F0502020204030204" pitchFamily="34" charset="0"/>
              </a:rPr>
              <a:t>pineapple</a:t>
            </a:r>
            <a:r>
              <a:rPr lang="en-US" sz="1600" dirty="0">
                <a:latin typeface="Calibri" panose="020F0502020204030204" pitchFamily="34" charset="0"/>
                <a:cs typeface="Calibri" panose="020F0502020204030204" pitchFamily="34" charset="0"/>
              </a:rPr>
              <a:t>.</a:t>
            </a:r>
            <a:br>
              <a:rPr lang="en-US" dirty="0"/>
            </a:br>
            <a:br>
              <a:rPr lang="en-US" dirty="0"/>
            </a:br>
            <a:endParaRPr lang="en-US" dirty="0"/>
          </a:p>
        </p:txBody>
      </p:sp>
      <p:pic>
        <p:nvPicPr>
          <p:cNvPr id="5" name="Picture 4" descr="Diagram&#10;&#10;Description automatically generated">
            <a:extLst>
              <a:ext uri="{FF2B5EF4-FFF2-40B4-BE49-F238E27FC236}">
                <a16:creationId xmlns:a16="http://schemas.microsoft.com/office/drawing/2014/main" id="{400ABEF5-2589-3949-ACB4-DA0E56BC3443}"/>
              </a:ext>
            </a:extLst>
          </p:cNvPr>
          <p:cNvPicPr>
            <a:picLocks noChangeAspect="1"/>
          </p:cNvPicPr>
          <p:nvPr/>
        </p:nvPicPr>
        <p:blipFill>
          <a:blip r:embed="rId5"/>
          <a:stretch>
            <a:fillRect/>
          </a:stretch>
        </p:blipFill>
        <p:spPr>
          <a:xfrm>
            <a:off x="5600914" y="723900"/>
            <a:ext cx="3149600" cy="3695700"/>
          </a:xfrm>
          <a:prstGeom prst="rect">
            <a:avLst/>
          </a:prstGeom>
        </p:spPr>
      </p:pic>
      <p:pic>
        <p:nvPicPr>
          <p:cNvPr id="4" name="Audio 3">
            <a:hlinkClick r:id="" action="ppaction://media"/>
            <a:extLst>
              <a:ext uri="{FF2B5EF4-FFF2-40B4-BE49-F238E27FC236}">
                <a16:creationId xmlns:a16="http://schemas.microsoft.com/office/drawing/2014/main" id="{FD74FE6C-5F27-9C44-9C9A-539251BF8D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581764944"/>
      </p:ext>
    </p:extLst>
  </p:cSld>
  <p:clrMapOvr>
    <a:masterClrMapping/>
  </p:clrMapOvr>
  <mc:AlternateContent xmlns:mc="http://schemas.openxmlformats.org/markup-compatibility/2006">
    <mc:Choice xmlns:p14="http://schemas.microsoft.com/office/powerpoint/2010/main" Requires="p14">
      <p:transition spd="slow" p14:dur="2000" advTm="58076"/>
    </mc:Choice>
    <mc:Fallback>
      <p:transition spd="slow" advTm="580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A7CB3-8C2A-5A49-9C82-16D4D5539F28}"/>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Morpheme Omission (MO)</a:t>
            </a:r>
          </a:p>
        </p:txBody>
      </p:sp>
      <p:sp>
        <p:nvSpPr>
          <p:cNvPr id="3" name="Text Placeholder 2">
            <a:extLst>
              <a:ext uri="{FF2B5EF4-FFF2-40B4-BE49-F238E27FC236}">
                <a16:creationId xmlns:a16="http://schemas.microsoft.com/office/drawing/2014/main" id="{AD684DCA-AA90-3743-83DA-D6E5C38A1F92}"/>
              </a:ext>
            </a:extLst>
          </p:cNvPr>
          <p:cNvSpPr>
            <a:spLocks noGrp="1"/>
          </p:cNvSpPr>
          <p:nvPr>
            <p:ph type="body" idx="1"/>
          </p:nvPr>
        </p:nvSpPr>
        <p:spPr>
          <a:xfrm>
            <a:off x="729449" y="2078875"/>
            <a:ext cx="5810835" cy="2261100"/>
          </a:xfrm>
        </p:spPr>
        <p:txBody>
          <a:bodyPr/>
          <a:lstStyle/>
          <a:p>
            <a:pPr marL="146050" indent="0">
              <a:buNone/>
            </a:pPr>
            <a:r>
              <a:rPr lang="en-US" sz="1600" dirty="0">
                <a:latin typeface="Calibri" panose="020F0502020204030204" pitchFamily="34" charset="0"/>
                <a:cs typeface="Calibri" panose="020F0502020204030204" pitchFamily="34" charset="0"/>
              </a:rPr>
              <a:t>A response that is a morphological omission in a multimorphemic target, such as “cow” for </a:t>
            </a:r>
            <a:r>
              <a:rPr lang="en-US" sz="1600" i="1" dirty="0">
                <a:latin typeface="Calibri" panose="020F0502020204030204" pitchFamily="34" charset="0"/>
                <a:cs typeface="Calibri" panose="020F0502020204030204" pitchFamily="34" charset="0"/>
              </a:rPr>
              <a:t>cowboy</a:t>
            </a:r>
            <a:r>
              <a:rPr lang="en-US" sz="1600" dirty="0">
                <a:latin typeface="Calibri" panose="020F0502020204030204" pitchFamily="34" charset="0"/>
                <a:cs typeface="Calibri" panose="020F0502020204030204" pitchFamily="34" charset="0"/>
              </a:rPr>
              <a:t>.</a:t>
            </a:r>
          </a:p>
        </p:txBody>
      </p:sp>
      <p:pic>
        <p:nvPicPr>
          <p:cNvPr id="10" name="Picture 9" descr="Diagram&#10;&#10;Description automatically generated">
            <a:extLst>
              <a:ext uri="{FF2B5EF4-FFF2-40B4-BE49-F238E27FC236}">
                <a16:creationId xmlns:a16="http://schemas.microsoft.com/office/drawing/2014/main" id="{DF506B9C-9BE7-E746-9DF5-80DC287D5E45}"/>
              </a:ext>
            </a:extLst>
          </p:cNvPr>
          <p:cNvPicPr>
            <a:picLocks noChangeAspect="1"/>
          </p:cNvPicPr>
          <p:nvPr/>
        </p:nvPicPr>
        <p:blipFill>
          <a:blip r:embed="rId5"/>
          <a:stretch>
            <a:fillRect/>
          </a:stretch>
        </p:blipFill>
        <p:spPr>
          <a:xfrm>
            <a:off x="1660016" y="3209425"/>
            <a:ext cx="3949700" cy="1676400"/>
          </a:xfrm>
          <a:prstGeom prst="rect">
            <a:avLst/>
          </a:prstGeom>
        </p:spPr>
      </p:pic>
      <p:pic>
        <p:nvPicPr>
          <p:cNvPr id="4" name="Audio 3">
            <a:hlinkClick r:id="" action="ppaction://media"/>
            <a:extLst>
              <a:ext uri="{FF2B5EF4-FFF2-40B4-BE49-F238E27FC236}">
                <a16:creationId xmlns:a16="http://schemas.microsoft.com/office/drawing/2014/main" id="{6D200F04-153D-E745-8771-CBDB268797D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352058920"/>
      </p:ext>
    </p:extLst>
  </p:cSld>
  <p:clrMapOvr>
    <a:masterClrMapping/>
  </p:clrMapOvr>
  <mc:AlternateContent xmlns:mc="http://schemas.openxmlformats.org/markup-compatibility/2006">
    <mc:Choice xmlns:p14="http://schemas.microsoft.com/office/powerpoint/2010/main" Requires="p14">
      <p:transition spd="slow" p14:dur="2000" advTm="28866"/>
    </mc:Choice>
    <mc:Fallback>
      <p:transition spd="slow" advTm="288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A7CB3-8C2A-5A49-9C82-16D4D5539F28}"/>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Phonological Jargon (PJ)</a:t>
            </a:r>
          </a:p>
        </p:txBody>
      </p:sp>
      <p:sp>
        <p:nvSpPr>
          <p:cNvPr id="3" name="Text Placeholder 2">
            <a:extLst>
              <a:ext uri="{FF2B5EF4-FFF2-40B4-BE49-F238E27FC236}">
                <a16:creationId xmlns:a16="http://schemas.microsoft.com/office/drawing/2014/main" id="{AD684DCA-AA90-3743-83DA-D6E5C38A1F92}"/>
              </a:ext>
            </a:extLst>
          </p:cNvPr>
          <p:cNvSpPr>
            <a:spLocks noGrp="1"/>
          </p:cNvSpPr>
          <p:nvPr>
            <p:ph type="body" idx="1"/>
          </p:nvPr>
        </p:nvSpPr>
        <p:spPr>
          <a:xfrm>
            <a:off x="729450" y="2078875"/>
            <a:ext cx="4338496" cy="2261100"/>
          </a:xfrm>
        </p:spPr>
        <p:txBody>
          <a:bodyPr/>
          <a:lstStyle/>
          <a:p>
            <a:pPr marL="146050" indent="0">
              <a:buNone/>
            </a:pPr>
            <a:r>
              <a:rPr lang="en-US" sz="1600" dirty="0">
                <a:latin typeface="Calibri" panose="020F0502020204030204" pitchFamily="34" charset="0"/>
                <a:cs typeface="Calibri" panose="020F0502020204030204" pitchFamily="34" charset="0"/>
              </a:rPr>
              <a:t>A response that consists of one or more meaningless phrases. The response consists either exclusively or predominantly of nonwords, such as “</a:t>
            </a:r>
            <a:r>
              <a:rPr lang="en-US" sz="1600" dirty="0"/>
              <a:t>he’s down </a:t>
            </a:r>
            <a:r>
              <a:rPr lang="en-US" sz="1600" dirty="0" err="1"/>
              <a:t>ɹu'mən</a:t>
            </a:r>
            <a:r>
              <a:rPr lang="en-US" sz="1600" dirty="0"/>
              <a:t> </a:t>
            </a:r>
            <a:r>
              <a:rPr lang="en-US" sz="1600" dirty="0" err="1"/>
              <a:t>æ'zɚ</a:t>
            </a:r>
            <a:r>
              <a:rPr lang="en-US" sz="1600" dirty="0"/>
              <a:t> a </a:t>
            </a:r>
            <a:r>
              <a:rPr lang="en-US" sz="1600" dirty="0" err="1"/>
              <a:t>bɛ'skləf</a:t>
            </a:r>
            <a:r>
              <a:rPr lang="en-US" sz="1600" dirty="0"/>
              <a:t>” for </a:t>
            </a:r>
            <a:r>
              <a:rPr lang="en-US" sz="1600" i="1" dirty="0"/>
              <a:t>dog</a:t>
            </a:r>
            <a:r>
              <a:rPr lang="en-US" sz="1600" dirty="0"/>
              <a:t>.</a:t>
            </a:r>
          </a:p>
          <a:p>
            <a:pPr marL="146050" indent="0">
              <a:buNone/>
            </a:pPr>
            <a:endParaRPr lang="en-US" sz="1600" dirty="0">
              <a:latin typeface="Calibri" panose="020F0502020204030204" pitchFamily="34" charset="0"/>
              <a:cs typeface="Calibri" panose="020F0502020204030204" pitchFamily="34" charset="0"/>
            </a:endParaRPr>
          </a:p>
          <a:p>
            <a:pPr marL="146050" indent="0">
              <a:buNone/>
            </a:pPr>
            <a:r>
              <a:rPr lang="en-US" sz="1600" b="1" i="1" dirty="0">
                <a:latin typeface="Calibri" panose="020F0502020204030204" pitchFamily="34" charset="0"/>
                <a:cs typeface="Calibri" panose="020F0502020204030204" pitchFamily="34" charset="0"/>
              </a:rPr>
              <a:t>Of note, our lab and the primary dataset used to develop the PNT have not used this code.</a:t>
            </a:r>
          </a:p>
        </p:txBody>
      </p:sp>
      <p:pic>
        <p:nvPicPr>
          <p:cNvPr id="5" name="Picture 4" descr="Diagram&#10;&#10;Description automatically generated">
            <a:extLst>
              <a:ext uri="{FF2B5EF4-FFF2-40B4-BE49-F238E27FC236}">
                <a16:creationId xmlns:a16="http://schemas.microsoft.com/office/drawing/2014/main" id="{B2CB14FC-2652-2E48-ADB8-2B2FAE2FB4F6}"/>
              </a:ext>
            </a:extLst>
          </p:cNvPr>
          <p:cNvPicPr>
            <a:picLocks noChangeAspect="1"/>
          </p:cNvPicPr>
          <p:nvPr/>
        </p:nvPicPr>
        <p:blipFill>
          <a:blip r:embed="rId5"/>
          <a:stretch>
            <a:fillRect/>
          </a:stretch>
        </p:blipFill>
        <p:spPr>
          <a:xfrm>
            <a:off x="5501575" y="1365250"/>
            <a:ext cx="3162300" cy="2413000"/>
          </a:xfrm>
          <a:prstGeom prst="rect">
            <a:avLst/>
          </a:prstGeom>
        </p:spPr>
      </p:pic>
      <p:pic>
        <p:nvPicPr>
          <p:cNvPr id="4" name="Audio 3">
            <a:hlinkClick r:id="" action="ppaction://media"/>
            <a:extLst>
              <a:ext uri="{FF2B5EF4-FFF2-40B4-BE49-F238E27FC236}">
                <a16:creationId xmlns:a16="http://schemas.microsoft.com/office/drawing/2014/main" id="{A7A4527A-D0B4-BB46-BEA9-558F3EAFE4E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936507076"/>
      </p:ext>
    </p:extLst>
  </p:cSld>
  <p:clrMapOvr>
    <a:masterClrMapping/>
  </p:clrMapOvr>
  <mc:AlternateContent xmlns:mc="http://schemas.openxmlformats.org/markup-compatibility/2006">
    <mc:Choice xmlns:p14="http://schemas.microsoft.com/office/powerpoint/2010/main" Requires="p14">
      <p:transition spd="slow" p14:dur="2000" advTm="40190"/>
    </mc:Choice>
    <mc:Fallback>
      <p:transition spd="slow" advTm="40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A7CB3-8C2A-5A49-9C82-16D4D5539F28}"/>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Picture Part Error (PPE)</a:t>
            </a:r>
          </a:p>
        </p:txBody>
      </p:sp>
      <p:sp>
        <p:nvSpPr>
          <p:cNvPr id="3" name="Text Placeholder 2">
            <a:extLst>
              <a:ext uri="{FF2B5EF4-FFF2-40B4-BE49-F238E27FC236}">
                <a16:creationId xmlns:a16="http://schemas.microsoft.com/office/drawing/2014/main" id="{AD684DCA-AA90-3743-83DA-D6E5C38A1F92}"/>
              </a:ext>
            </a:extLst>
          </p:cNvPr>
          <p:cNvSpPr>
            <a:spLocks noGrp="1"/>
          </p:cNvSpPr>
          <p:nvPr>
            <p:ph type="body" idx="1"/>
          </p:nvPr>
        </p:nvSpPr>
        <p:spPr>
          <a:xfrm>
            <a:off x="729449" y="2078875"/>
            <a:ext cx="6988707" cy="865803"/>
          </a:xfrm>
        </p:spPr>
        <p:txBody>
          <a:bodyPr/>
          <a:lstStyle/>
          <a:p>
            <a:pPr marL="146050" indent="0">
              <a:buNone/>
            </a:pPr>
            <a:r>
              <a:rPr lang="en-US" sz="1600" dirty="0">
                <a:solidFill>
                  <a:srgbClr val="595959"/>
                </a:solidFill>
                <a:latin typeface="Calibri" panose="020F0502020204030204" pitchFamily="34" charset="0"/>
                <a:cs typeface="Calibri" panose="020F0502020204030204" pitchFamily="34" charset="0"/>
              </a:rPr>
              <a:t>A response that is a component of the depicted target, such as “veil” for </a:t>
            </a:r>
            <a:r>
              <a:rPr lang="en-US" sz="1600" i="1" dirty="0">
                <a:solidFill>
                  <a:srgbClr val="595959"/>
                </a:solidFill>
                <a:latin typeface="Calibri" panose="020F0502020204030204" pitchFamily="34" charset="0"/>
                <a:cs typeface="Calibri" panose="020F0502020204030204" pitchFamily="34" charset="0"/>
              </a:rPr>
              <a:t>bride</a:t>
            </a:r>
            <a:r>
              <a:rPr lang="en-US" sz="1600" dirty="0">
                <a:solidFill>
                  <a:srgbClr val="595959"/>
                </a:solidFill>
                <a:latin typeface="Calibri" panose="020F0502020204030204" pitchFamily="34" charset="0"/>
                <a:cs typeface="Calibri" panose="020F0502020204030204" pitchFamily="34" charset="0"/>
              </a:rPr>
              <a:t>. </a:t>
            </a:r>
            <a:br>
              <a:rPr lang="en-US" sz="1600" dirty="0">
                <a:solidFill>
                  <a:srgbClr val="595959"/>
                </a:solidFill>
                <a:latin typeface="Calibri" panose="020F0502020204030204" pitchFamily="34" charset="0"/>
                <a:cs typeface="Calibri" panose="020F0502020204030204" pitchFamily="34" charset="0"/>
              </a:rPr>
            </a:br>
            <a:r>
              <a:rPr lang="en-US" sz="1600" b="1" i="1" dirty="0">
                <a:solidFill>
                  <a:srgbClr val="595959"/>
                </a:solidFill>
                <a:latin typeface="Calibri" panose="020F0502020204030204" pitchFamily="34" charset="0"/>
                <a:cs typeface="Calibri" panose="020F0502020204030204" pitchFamily="34" charset="0"/>
              </a:rPr>
              <a:t>It is not dependent in semantic or phonological similarity.</a:t>
            </a:r>
            <a:endParaRPr lang="en-US" sz="1600" dirty="0">
              <a:latin typeface="Calibri" panose="020F0502020204030204" pitchFamily="34" charset="0"/>
              <a:cs typeface="Calibri" panose="020F0502020204030204" pitchFamily="34" charset="0"/>
            </a:endParaRPr>
          </a:p>
        </p:txBody>
      </p:sp>
      <p:pic>
        <p:nvPicPr>
          <p:cNvPr id="5" name="Picture 4" descr="Diagram&#10;&#10;Description automatically generated">
            <a:extLst>
              <a:ext uri="{FF2B5EF4-FFF2-40B4-BE49-F238E27FC236}">
                <a16:creationId xmlns:a16="http://schemas.microsoft.com/office/drawing/2014/main" id="{7135BA52-C782-4847-BA48-77A778EEE491}"/>
              </a:ext>
            </a:extLst>
          </p:cNvPr>
          <p:cNvPicPr>
            <a:picLocks noChangeAspect="1"/>
          </p:cNvPicPr>
          <p:nvPr/>
        </p:nvPicPr>
        <p:blipFill rotWithShape="1">
          <a:blip r:embed="rId5"/>
          <a:srcRect r="521"/>
          <a:stretch/>
        </p:blipFill>
        <p:spPr>
          <a:xfrm>
            <a:off x="844550" y="2944678"/>
            <a:ext cx="7416047" cy="1943100"/>
          </a:xfrm>
          <a:prstGeom prst="rect">
            <a:avLst/>
          </a:prstGeom>
        </p:spPr>
      </p:pic>
      <p:pic>
        <p:nvPicPr>
          <p:cNvPr id="4" name="Audio 3">
            <a:hlinkClick r:id="" action="ppaction://media"/>
            <a:extLst>
              <a:ext uri="{FF2B5EF4-FFF2-40B4-BE49-F238E27FC236}">
                <a16:creationId xmlns:a16="http://schemas.microsoft.com/office/drawing/2014/main" id="{1CF18DF0-E7E0-524B-B6A9-EEF59CE929A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333544927"/>
      </p:ext>
    </p:extLst>
  </p:cSld>
  <p:clrMapOvr>
    <a:masterClrMapping/>
  </p:clrMapOvr>
  <mc:AlternateContent xmlns:mc="http://schemas.openxmlformats.org/markup-compatibility/2006">
    <mc:Choice xmlns:p14="http://schemas.microsoft.com/office/powerpoint/2010/main" Requires="p14">
      <p:transition spd="slow" p14:dur="2000" advTm="65440"/>
    </mc:Choice>
    <mc:Fallback>
      <p:transition spd="slow" advTm="654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7A7CB3-8C2A-5A49-9C82-16D4D5539F28}"/>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Proper Noun (PN)</a:t>
            </a:r>
          </a:p>
        </p:txBody>
      </p:sp>
      <p:sp>
        <p:nvSpPr>
          <p:cNvPr id="3" name="Text Placeholder 2">
            <a:extLst>
              <a:ext uri="{FF2B5EF4-FFF2-40B4-BE49-F238E27FC236}">
                <a16:creationId xmlns:a16="http://schemas.microsoft.com/office/drawing/2014/main" id="{AD684DCA-AA90-3743-83DA-D6E5C38A1F92}"/>
              </a:ext>
            </a:extLst>
          </p:cNvPr>
          <p:cNvSpPr>
            <a:spLocks noGrp="1"/>
          </p:cNvSpPr>
          <p:nvPr>
            <p:ph type="body" idx="1"/>
          </p:nvPr>
        </p:nvSpPr>
        <p:spPr>
          <a:xfrm>
            <a:off x="729450" y="2078875"/>
            <a:ext cx="4338496" cy="2261100"/>
          </a:xfrm>
        </p:spPr>
        <p:txBody>
          <a:bodyPr/>
          <a:lstStyle/>
          <a:p>
            <a:pPr marL="146050" indent="0">
              <a:buNone/>
            </a:pPr>
            <a:r>
              <a:rPr lang="en-US" sz="1600" dirty="0">
                <a:latin typeface="Calibri" panose="020F0502020204030204" pitchFamily="34" charset="0"/>
                <a:cs typeface="Calibri" panose="020F0502020204030204" pitchFamily="34" charset="0"/>
              </a:rPr>
              <a:t>A proper noun response that has no semantic or phonological relationship to the target.</a:t>
            </a:r>
            <a:endParaRPr lang="en-US" sz="1600" dirty="0"/>
          </a:p>
          <a:p>
            <a:pPr marL="146050" indent="0">
              <a:buNone/>
            </a:pPr>
            <a:endParaRPr lang="en-US" sz="1600" dirty="0">
              <a:latin typeface="Calibri" panose="020F0502020204030204" pitchFamily="34" charset="0"/>
              <a:cs typeface="Calibri" panose="020F0502020204030204" pitchFamily="34" charset="0"/>
            </a:endParaRPr>
          </a:p>
          <a:p>
            <a:pPr marL="146050" indent="0">
              <a:buNone/>
            </a:pPr>
            <a:r>
              <a:rPr lang="en-US" sz="1600" b="1" i="1" dirty="0">
                <a:latin typeface="Calibri" panose="020F0502020204030204" pitchFamily="34" charset="0"/>
                <a:cs typeface="Calibri" panose="020F0502020204030204" pitchFamily="34" charset="0"/>
              </a:rPr>
              <a:t>Proper noun responses with a semantic and/or phonological relationship to the target should be coded as paraphasias.</a:t>
            </a:r>
          </a:p>
        </p:txBody>
      </p:sp>
      <p:pic>
        <p:nvPicPr>
          <p:cNvPr id="5" name="Picture 4" descr="Diagram&#10;&#10;Description automatically generated">
            <a:extLst>
              <a:ext uri="{FF2B5EF4-FFF2-40B4-BE49-F238E27FC236}">
                <a16:creationId xmlns:a16="http://schemas.microsoft.com/office/drawing/2014/main" id="{B2CB14FC-2652-2E48-ADB8-2B2FAE2FB4F6}"/>
              </a:ext>
            </a:extLst>
          </p:cNvPr>
          <p:cNvPicPr>
            <a:picLocks noChangeAspect="1"/>
          </p:cNvPicPr>
          <p:nvPr/>
        </p:nvPicPr>
        <p:blipFill>
          <a:blip r:embed="rId5"/>
          <a:stretch>
            <a:fillRect/>
          </a:stretch>
        </p:blipFill>
        <p:spPr>
          <a:xfrm>
            <a:off x="5501575" y="1365250"/>
            <a:ext cx="3162300" cy="2413000"/>
          </a:xfrm>
          <a:prstGeom prst="rect">
            <a:avLst/>
          </a:prstGeom>
        </p:spPr>
      </p:pic>
      <p:pic>
        <p:nvPicPr>
          <p:cNvPr id="4" name="Audio 3">
            <a:hlinkClick r:id="" action="ppaction://media"/>
            <a:extLst>
              <a:ext uri="{FF2B5EF4-FFF2-40B4-BE49-F238E27FC236}">
                <a16:creationId xmlns:a16="http://schemas.microsoft.com/office/drawing/2014/main" id="{67EAF933-0E71-B44C-BCCC-BF6E7E16E05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102198705"/>
      </p:ext>
    </p:extLst>
  </p:cSld>
  <p:clrMapOvr>
    <a:masterClrMapping/>
  </p:clrMapOvr>
  <mc:AlternateContent xmlns:mc="http://schemas.openxmlformats.org/markup-compatibility/2006">
    <mc:Choice xmlns:p14="http://schemas.microsoft.com/office/powerpoint/2010/main" Requires="p14">
      <p:transition spd="slow" p14:dur="2000" advTm="44805"/>
    </mc:Choice>
    <mc:Fallback>
      <p:transition spd="slow" advTm="448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12"/>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lvl="0" indent="-342900">
              <a:lnSpc>
                <a:spcPct val="125000"/>
              </a:lnSpc>
              <a:buSzPts val="1800"/>
            </a:pPr>
            <a:r>
              <a:rPr lang="en-US" dirty="0">
                <a:latin typeface="Calibri"/>
                <a:cs typeface="Calibri"/>
                <a:sym typeface="Calibri"/>
              </a:rPr>
              <a:t>Scoring everything else</a:t>
            </a:r>
          </a:p>
        </p:txBody>
      </p:sp>
      <p:pic>
        <p:nvPicPr>
          <p:cNvPr id="2" name="Audio 1">
            <a:hlinkClick r:id="" action="ppaction://media"/>
            <a:extLst>
              <a:ext uri="{FF2B5EF4-FFF2-40B4-BE49-F238E27FC236}">
                <a16:creationId xmlns:a16="http://schemas.microsoft.com/office/drawing/2014/main" id="{F13B828F-2F6D-9746-BC67-5BEB166F8EF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912455081"/>
      </p:ext>
    </p:extLst>
  </p:cSld>
  <p:clrMapOvr>
    <a:masterClrMapping/>
  </p:clrMapOvr>
  <mc:AlternateContent xmlns:mc="http://schemas.openxmlformats.org/markup-compatibility/2006">
    <mc:Choice xmlns:p14="http://schemas.microsoft.com/office/powerpoint/2010/main" Requires="p14">
      <p:transition spd="slow" p14:dur="2000" advTm="7890"/>
    </mc:Choice>
    <mc:Fallback>
      <p:transition spd="slow" advTm="78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2" name="TextBox 1">
            <a:extLst>
              <a:ext uri="{FF2B5EF4-FFF2-40B4-BE49-F238E27FC236}">
                <a16:creationId xmlns:a16="http://schemas.microsoft.com/office/drawing/2014/main" id="{2388E133-6C43-6C44-8DB8-39FBD7281824}"/>
              </a:ext>
            </a:extLst>
          </p:cNvPr>
          <p:cNvSpPr txBox="1"/>
          <p:nvPr/>
        </p:nvSpPr>
        <p:spPr>
          <a:xfrm>
            <a:off x="0" y="1102"/>
            <a:ext cx="3081363" cy="338554"/>
          </a:xfrm>
          <a:prstGeom prst="rect">
            <a:avLst/>
          </a:prstGeom>
          <a:solidFill>
            <a:schemeClr val="accent1"/>
          </a:solidFill>
        </p:spPr>
        <p:txBody>
          <a:bodyPr wrap="square" rtlCol="0">
            <a:spAutoFit/>
          </a:bodyPr>
          <a:lstStyle/>
          <a:p>
            <a:pPr algn="ctr"/>
            <a:r>
              <a:rPr lang="en-US" sz="1600" b="1" dirty="0">
                <a:solidFill>
                  <a:schemeClr val="bg1"/>
                </a:solidFill>
                <a:latin typeface="Calibri" panose="020F0502020204030204" pitchFamily="34" charset="0"/>
                <a:cs typeface="Calibri" panose="020F0502020204030204" pitchFamily="34" charset="0"/>
              </a:rPr>
              <a:t>PNT Coding Flowchart</a:t>
            </a:r>
          </a:p>
        </p:txBody>
      </p:sp>
      <p:cxnSp>
        <p:nvCxnSpPr>
          <p:cNvPr id="7" name="Straight Arrow Connector 6">
            <a:extLst>
              <a:ext uri="{FF2B5EF4-FFF2-40B4-BE49-F238E27FC236}">
                <a16:creationId xmlns:a16="http://schemas.microsoft.com/office/drawing/2014/main" id="{D2E789B1-AAB6-9E46-9927-D8D316FDFC1F}"/>
              </a:ext>
            </a:extLst>
          </p:cNvPr>
          <p:cNvCxnSpPr>
            <a:cxnSpLocks/>
            <a:stCxn id="66" idx="2"/>
            <a:endCxn id="64" idx="0"/>
          </p:cNvCxnSpPr>
          <p:nvPr/>
        </p:nvCxnSpPr>
        <p:spPr>
          <a:xfrm>
            <a:off x="1026432" y="1644522"/>
            <a:ext cx="2817" cy="68734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51DE9462-9F92-4A48-BF13-C59CB67DF352}"/>
              </a:ext>
            </a:extLst>
          </p:cNvPr>
          <p:cNvCxnSpPr>
            <a:cxnSpLocks/>
            <a:stCxn id="64" idx="2"/>
            <a:endCxn id="63" idx="0"/>
          </p:cNvCxnSpPr>
          <p:nvPr/>
        </p:nvCxnSpPr>
        <p:spPr>
          <a:xfrm flipH="1">
            <a:off x="1026432" y="3316430"/>
            <a:ext cx="2817" cy="665029"/>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3" name="Google Shape;182;p27">
            <a:extLst>
              <a:ext uri="{FF2B5EF4-FFF2-40B4-BE49-F238E27FC236}">
                <a16:creationId xmlns:a16="http://schemas.microsoft.com/office/drawing/2014/main" id="{926E50D7-B376-284A-8CA8-89DE37E7F405}"/>
              </a:ext>
            </a:extLst>
          </p:cNvPr>
          <p:cNvSpPr txBox="1"/>
          <p:nvPr/>
        </p:nvSpPr>
        <p:spPr>
          <a:xfrm>
            <a:off x="167200" y="3981459"/>
            <a:ext cx="1718463" cy="984561"/>
          </a:xfrm>
          <a:prstGeom prst="rect">
            <a:avLst/>
          </a:prstGeom>
          <a:noFill/>
          <a:ln w="28575">
            <a:solidFill>
              <a:schemeClr val="accent1">
                <a:lumMod val="20000"/>
                <a:lumOff val="80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Is the response </a:t>
            </a: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a paraphasia?</a:t>
            </a:r>
            <a:endParaRPr sz="800" dirty="0">
              <a:solidFill>
                <a:schemeClr val="accent1">
                  <a:lumMod val="40000"/>
                  <a:lumOff val="60000"/>
                </a:schemeClr>
              </a:solidFill>
              <a:latin typeface="Calibri" panose="020F0502020204030204" pitchFamily="34" charset="0"/>
              <a:ea typeface="Lato"/>
              <a:cs typeface="Calibri" panose="020F0502020204030204" pitchFamily="34" charset="0"/>
              <a:sym typeface="Lato"/>
            </a:endParaRPr>
          </a:p>
        </p:txBody>
      </p:sp>
      <p:sp>
        <p:nvSpPr>
          <p:cNvPr id="64" name="Google Shape;182;p27">
            <a:extLst>
              <a:ext uri="{FF2B5EF4-FFF2-40B4-BE49-F238E27FC236}">
                <a16:creationId xmlns:a16="http://schemas.microsoft.com/office/drawing/2014/main" id="{565268F4-A822-C44B-8B33-F8593CD133C5}"/>
              </a:ext>
            </a:extLst>
          </p:cNvPr>
          <p:cNvSpPr txBox="1"/>
          <p:nvPr/>
        </p:nvSpPr>
        <p:spPr>
          <a:xfrm>
            <a:off x="170017" y="2331869"/>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a</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noun?</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22" name="Straight Arrow Connector 21">
            <a:extLst>
              <a:ext uri="{FF2B5EF4-FFF2-40B4-BE49-F238E27FC236}">
                <a16:creationId xmlns:a16="http://schemas.microsoft.com/office/drawing/2014/main" id="{501FD153-B042-7E4B-95FF-5DF78331D29D}"/>
              </a:ext>
            </a:extLst>
          </p:cNvPr>
          <p:cNvCxnSpPr>
            <a:cxnSpLocks/>
            <a:stCxn id="66" idx="3"/>
          </p:cNvCxnSpPr>
          <p:nvPr/>
        </p:nvCxnSpPr>
        <p:spPr>
          <a:xfrm>
            <a:off x="1885663" y="1152242"/>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259AB8EF-E501-CB44-A496-7C4748867622}"/>
              </a:ext>
            </a:extLst>
          </p:cNvPr>
          <p:cNvCxnSpPr>
            <a:cxnSpLocks/>
          </p:cNvCxnSpPr>
          <p:nvPr/>
        </p:nvCxnSpPr>
        <p:spPr>
          <a:xfrm>
            <a:off x="1885663" y="281016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E821005E-AAD1-CF42-AF7D-B45774B841EF}"/>
              </a:ext>
            </a:extLst>
          </p:cNvPr>
          <p:cNvCxnSpPr>
            <a:cxnSpLocks/>
          </p:cNvCxnSpPr>
          <p:nvPr/>
        </p:nvCxnSpPr>
        <p:spPr>
          <a:xfrm>
            <a:off x="1885663" y="4038050"/>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42997C20-FF6B-5E46-B78D-4388C87B7D7D}"/>
              </a:ext>
            </a:extLst>
          </p:cNvPr>
          <p:cNvCxnSpPr>
            <a:cxnSpLocks/>
          </p:cNvCxnSpPr>
          <p:nvPr/>
        </p:nvCxnSpPr>
        <p:spPr>
          <a:xfrm>
            <a:off x="1885663" y="4870579"/>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B7198E15-E63B-5248-8F9D-39D7DBC885E7}"/>
              </a:ext>
            </a:extLst>
          </p:cNvPr>
          <p:cNvSpPr txBox="1"/>
          <p:nvPr/>
        </p:nvSpPr>
        <p:spPr>
          <a:xfrm>
            <a:off x="2552290" y="915965"/>
            <a:ext cx="1222299" cy="466344"/>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Correct (C)</a:t>
            </a:r>
          </a:p>
        </p:txBody>
      </p:sp>
      <p:sp>
        <p:nvSpPr>
          <p:cNvPr id="104" name="TextBox 103">
            <a:extLst>
              <a:ext uri="{FF2B5EF4-FFF2-40B4-BE49-F238E27FC236}">
                <a16:creationId xmlns:a16="http://schemas.microsoft.com/office/drawing/2014/main" id="{D32FB4EC-9196-364D-8DEF-CBC3542CF6E3}"/>
              </a:ext>
            </a:extLst>
          </p:cNvPr>
          <p:cNvSpPr txBox="1"/>
          <p:nvPr/>
        </p:nvSpPr>
        <p:spPr>
          <a:xfrm>
            <a:off x="7341463" y="3699830"/>
            <a:ext cx="1225296" cy="466344"/>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Formal (F) *</a:t>
            </a:r>
          </a:p>
        </p:txBody>
      </p:sp>
      <p:sp>
        <p:nvSpPr>
          <p:cNvPr id="106" name="TextBox 105">
            <a:extLst>
              <a:ext uri="{FF2B5EF4-FFF2-40B4-BE49-F238E27FC236}">
                <a16:creationId xmlns:a16="http://schemas.microsoft.com/office/drawing/2014/main" id="{E956C59B-BB28-AB48-9537-896A33D3A72D}"/>
              </a:ext>
            </a:extLst>
          </p:cNvPr>
          <p:cNvSpPr txBox="1"/>
          <p:nvPr/>
        </p:nvSpPr>
        <p:spPr>
          <a:xfrm>
            <a:off x="2568466" y="3802391"/>
            <a:ext cx="1225296" cy="461665"/>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Code as miscellaneous</a:t>
            </a:r>
          </a:p>
        </p:txBody>
      </p:sp>
      <p:sp>
        <p:nvSpPr>
          <p:cNvPr id="107" name="TextBox 106">
            <a:extLst>
              <a:ext uri="{FF2B5EF4-FFF2-40B4-BE49-F238E27FC236}">
                <a16:creationId xmlns:a16="http://schemas.microsoft.com/office/drawing/2014/main" id="{75104C4E-C71E-1D4A-9264-46E7FEE971CD}"/>
              </a:ext>
            </a:extLst>
          </p:cNvPr>
          <p:cNvSpPr txBox="1"/>
          <p:nvPr/>
        </p:nvSpPr>
        <p:spPr>
          <a:xfrm>
            <a:off x="2571463" y="4639746"/>
            <a:ext cx="1225296" cy="461665"/>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Code as paraphasia</a:t>
            </a:r>
          </a:p>
        </p:txBody>
      </p:sp>
      <p:sp>
        <p:nvSpPr>
          <p:cNvPr id="26" name="TextBox 25">
            <a:extLst>
              <a:ext uri="{FF2B5EF4-FFF2-40B4-BE49-F238E27FC236}">
                <a16:creationId xmlns:a16="http://schemas.microsoft.com/office/drawing/2014/main" id="{B2623AEC-8FC9-C54F-88D5-BD23618767E2}"/>
              </a:ext>
            </a:extLst>
          </p:cNvPr>
          <p:cNvSpPr txBox="1"/>
          <p:nvPr/>
        </p:nvSpPr>
        <p:spPr>
          <a:xfrm>
            <a:off x="2014168" y="1024306"/>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116" name="TextBox 115">
            <a:extLst>
              <a:ext uri="{FF2B5EF4-FFF2-40B4-BE49-F238E27FC236}">
                <a16:creationId xmlns:a16="http://schemas.microsoft.com/office/drawing/2014/main" id="{0689BFA0-CE22-DF43-A04F-57E4DB430394}"/>
              </a:ext>
            </a:extLst>
          </p:cNvPr>
          <p:cNvSpPr txBox="1"/>
          <p:nvPr/>
        </p:nvSpPr>
        <p:spPr>
          <a:xfrm>
            <a:off x="841064" y="184171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17" name="TextBox 116">
            <a:extLst>
              <a:ext uri="{FF2B5EF4-FFF2-40B4-BE49-F238E27FC236}">
                <a16:creationId xmlns:a16="http://schemas.microsoft.com/office/drawing/2014/main" id="{35BA775C-3AF3-FF4C-B7D8-EA7E45CCF58F}"/>
              </a:ext>
            </a:extLst>
          </p:cNvPr>
          <p:cNvSpPr txBox="1"/>
          <p:nvPr/>
        </p:nvSpPr>
        <p:spPr>
          <a:xfrm>
            <a:off x="841063" y="3540945"/>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118" name="TextBox 117">
            <a:extLst>
              <a:ext uri="{FF2B5EF4-FFF2-40B4-BE49-F238E27FC236}">
                <a16:creationId xmlns:a16="http://schemas.microsoft.com/office/drawing/2014/main" id="{6A8E0DE9-EFCB-9147-98BE-47347559D8EC}"/>
              </a:ext>
            </a:extLst>
          </p:cNvPr>
          <p:cNvSpPr txBox="1"/>
          <p:nvPr/>
        </p:nvSpPr>
        <p:spPr>
          <a:xfrm>
            <a:off x="2014167" y="2702673"/>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23" name="TextBox 122">
            <a:extLst>
              <a:ext uri="{FF2B5EF4-FFF2-40B4-BE49-F238E27FC236}">
                <a16:creationId xmlns:a16="http://schemas.microsoft.com/office/drawing/2014/main" id="{5DFBE398-5EF7-C343-9CCF-89F7D987B0A9}"/>
              </a:ext>
            </a:extLst>
          </p:cNvPr>
          <p:cNvSpPr txBox="1"/>
          <p:nvPr/>
        </p:nvSpPr>
        <p:spPr>
          <a:xfrm>
            <a:off x="2014167" y="4761982"/>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126" name="TextBox 125">
            <a:extLst>
              <a:ext uri="{FF2B5EF4-FFF2-40B4-BE49-F238E27FC236}">
                <a16:creationId xmlns:a16="http://schemas.microsoft.com/office/drawing/2014/main" id="{EE816109-81BB-2848-9133-09474C6F239E}"/>
              </a:ext>
            </a:extLst>
          </p:cNvPr>
          <p:cNvSpPr txBox="1"/>
          <p:nvPr/>
        </p:nvSpPr>
        <p:spPr>
          <a:xfrm>
            <a:off x="2014167" y="3910114"/>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NO</a:t>
            </a:r>
          </a:p>
        </p:txBody>
      </p:sp>
      <p:sp>
        <p:nvSpPr>
          <p:cNvPr id="46" name="Google Shape;182;p27">
            <a:extLst>
              <a:ext uri="{FF2B5EF4-FFF2-40B4-BE49-F238E27FC236}">
                <a16:creationId xmlns:a16="http://schemas.microsoft.com/office/drawing/2014/main" id="{51F17C1E-39E2-E843-B35F-C64A23FBBF05}"/>
              </a:ext>
            </a:extLst>
          </p:cNvPr>
          <p:cNvSpPr txBox="1"/>
          <p:nvPr/>
        </p:nvSpPr>
        <p:spPr>
          <a:xfrm>
            <a:off x="2555107" y="2276572"/>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a</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phrase or a single verb, adjective, </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or adverb?</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47" name="Straight Arrow Connector 46">
            <a:extLst>
              <a:ext uri="{FF2B5EF4-FFF2-40B4-BE49-F238E27FC236}">
                <a16:creationId xmlns:a16="http://schemas.microsoft.com/office/drawing/2014/main" id="{722604C9-B624-E441-85FB-8EEB09EF2678}"/>
              </a:ext>
            </a:extLst>
          </p:cNvPr>
          <p:cNvCxnSpPr>
            <a:cxnSpLocks/>
          </p:cNvCxnSpPr>
          <p:nvPr/>
        </p:nvCxnSpPr>
        <p:spPr>
          <a:xfrm>
            <a:off x="4260170" y="234558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A83417C-9C7B-1049-87F7-22C1A3B3601A}"/>
              </a:ext>
            </a:extLst>
          </p:cNvPr>
          <p:cNvCxnSpPr>
            <a:cxnSpLocks/>
          </p:cNvCxnSpPr>
          <p:nvPr/>
        </p:nvCxnSpPr>
        <p:spPr>
          <a:xfrm>
            <a:off x="4260170" y="3176532"/>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56610F5F-F77E-6343-8A7F-EB8875A7EDBA}"/>
              </a:ext>
            </a:extLst>
          </p:cNvPr>
          <p:cNvSpPr txBox="1"/>
          <p:nvPr/>
        </p:nvSpPr>
        <p:spPr>
          <a:xfrm>
            <a:off x="4417702" y="3053421"/>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50" name="TextBox 49">
            <a:extLst>
              <a:ext uri="{FF2B5EF4-FFF2-40B4-BE49-F238E27FC236}">
                <a16:creationId xmlns:a16="http://schemas.microsoft.com/office/drawing/2014/main" id="{A5E6303F-AB61-9E45-95AF-B3C004D0C29F}"/>
              </a:ext>
            </a:extLst>
          </p:cNvPr>
          <p:cNvSpPr txBox="1"/>
          <p:nvPr/>
        </p:nvSpPr>
        <p:spPr>
          <a:xfrm>
            <a:off x="4417701" y="2217644"/>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cxnSp>
        <p:nvCxnSpPr>
          <p:cNvPr id="53" name="Straight Arrow Connector 52">
            <a:extLst>
              <a:ext uri="{FF2B5EF4-FFF2-40B4-BE49-F238E27FC236}">
                <a16:creationId xmlns:a16="http://schemas.microsoft.com/office/drawing/2014/main" id="{5D029732-75FF-6C47-A500-E83FB7D99BE0}"/>
              </a:ext>
            </a:extLst>
          </p:cNvPr>
          <p:cNvCxnSpPr>
            <a:cxnSpLocks/>
          </p:cNvCxnSpPr>
          <p:nvPr/>
        </p:nvCxnSpPr>
        <p:spPr>
          <a:xfrm>
            <a:off x="6662708" y="3102051"/>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E8988E15-AC38-BE42-94CC-827C85A665B7}"/>
              </a:ext>
            </a:extLst>
          </p:cNvPr>
          <p:cNvCxnSpPr>
            <a:cxnSpLocks/>
          </p:cNvCxnSpPr>
          <p:nvPr/>
        </p:nvCxnSpPr>
        <p:spPr>
          <a:xfrm>
            <a:off x="6662708" y="3933003"/>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E1BC3016-F9BC-7440-AE7B-60D9C69443E8}"/>
              </a:ext>
            </a:extLst>
          </p:cNvPr>
          <p:cNvSpPr txBox="1"/>
          <p:nvPr/>
        </p:nvSpPr>
        <p:spPr>
          <a:xfrm>
            <a:off x="6820240" y="3809892"/>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56" name="TextBox 55">
            <a:extLst>
              <a:ext uri="{FF2B5EF4-FFF2-40B4-BE49-F238E27FC236}">
                <a16:creationId xmlns:a16="http://schemas.microsoft.com/office/drawing/2014/main" id="{DA81E535-CB08-904D-884D-EDC63DD3A110}"/>
              </a:ext>
            </a:extLst>
          </p:cNvPr>
          <p:cNvSpPr txBox="1"/>
          <p:nvPr/>
        </p:nvSpPr>
        <p:spPr>
          <a:xfrm>
            <a:off x="6820239" y="2974115"/>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57" name="TextBox 56">
            <a:extLst>
              <a:ext uri="{FF2B5EF4-FFF2-40B4-BE49-F238E27FC236}">
                <a16:creationId xmlns:a16="http://schemas.microsoft.com/office/drawing/2014/main" id="{E660E47E-386F-F144-A201-6732B06A0C50}"/>
              </a:ext>
            </a:extLst>
          </p:cNvPr>
          <p:cNvSpPr txBox="1"/>
          <p:nvPr/>
        </p:nvSpPr>
        <p:spPr>
          <a:xfrm>
            <a:off x="7341463" y="2864053"/>
            <a:ext cx="1225296"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Description (D)</a:t>
            </a:r>
          </a:p>
        </p:txBody>
      </p:sp>
      <p:sp>
        <p:nvSpPr>
          <p:cNvPr id="70" name="TextBox 69">
            <a:extLst>
              <a:ext uri="{FF2B5EF4-FFF2-40B4-BE49-F238E27FC236}">
                <a16:creationId xmlns:a16="http://schemas.microsoft.com/office/drawing/2014/main" id="{A8928147-8584-794F-9995-B8F3DEC6CF50}"/>
              </a:ext>
            </a:extLst>
          </p:cNvPr>
          <p:cNvSpPr txBox="1"/>
          <p:nvPr/>
        </p:nvSpPr>
        <p:spPr>
          <a:xfrm>
            <a:off x="7341463" y="2223417"/>
            <a:ext cx="1225296" cy="461665"/>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Code as miscellaneous</a:t>
            </a:r>
          </a:p>
        </p:txBody>
      </p:sp>
      <p:cxnSp>
        <p:nvCxnSpPr>
          <p:cNvPr id="71" name="Straight Arrow Connector 70">
            <a:extLst>
              <a:ext uri="{FF2B5EF4-FFF2-40B4-BE49-F238E27FC236}">
                <a16:creationId xmlns:a16="http://schemas.microsoft.com/office/drawing/2014/main" id="{BBC068F9-EE5C-D44E-9CCA-646B7C53C5B0}"/>
              </a:ext>
            </a:extLst>
          </p:cNvPr>
          <p:cNvCxnSpPr>
            <a:cxnSpLocks/>
          </p:cNvCxnSpPr>
          <p:nvPr/>
        </p:nvCxnSpPr>
        <p:spPr>
          <a:xfrm>
            <a:off x="6662708" y="1626548"/>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D480917E-AB28-4844-B02F-E13A1FE1ECE7}"/>
              </a:ext>
            </a:extLst>
          </p:cNvPr>
          <p:cNvCxnSpPr>
            <a:cxnSpLocks/>
          </p:cNvCxnSpPr>
          <p:nvPr/>
        </p:nvCxnSpPr>
        <p:spPr>
          <a:xfrm>
            <a:off x="6662708" y="2457500"/>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C19A319-6B0D-5C4B-B075-AEFE0B5A0968}"/>
              </a:ext>
            </a:extLst>
          </p:cNvPr>
          <p:cNvSpPr txBox="1"/>
          <p:nvPr/>
        </p:nvSpPr>
        <p:spPr>
          <a:xfrm>
            <a:off x="6820240" y="2334389"/>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74" name="TextBox 73">
            <a:extLst>
              <a:ext uri="{FF2B5EF4-FFF2-40B4-BE49-F238E27FC236}">
                <a16:creationId xmlns:a16="http://schemas.microsoft.com/office/drawing/2014/main" id="{D551BFDE-7480-A241-A22B-B9FFD4A9C9DC}"/>
              </a:ext>
            </a:extLst>
          </p:cNvPr>
          <p:cNvSpPr txBox="1"/>
          <p:nvPr/>
        </p:nvSpPr>
        <p:spPr>
          <a:xfrm>
            <a:off x="6820239" y="1498612"/>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75" name="TextBox 74">
            <a:extLst>
              <a:ext uri="{FF2B5EF4-FFF2-40B4-BE49-F238E27FC236}">
                <a16:creationId xmlns:a16="http://schemas.microsoft.com/office/drawing/2014/main" id="{5D379BB5-5F19-0246-AFCB-E38A9E8B5E27}"/>
              </a:ext>
            </a:extLst>
          </p:cNvPr>
          <p:cNvSpPr txBox="1"/>
          <p:nvPr/>
        </p:nvSpPr>
        <p:spPr>
          <a:xfrm>
            <a:off x="7341463" y="1390889"/>
            <a:ext cx="1225296" cy="461665"/>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No Response (NR)</a:t>
            </a:r>
          </a:p>
        </p:txBody>
      </p:sp>
      <p:sp>
        <p:nvSpPr>
          <p:cNvPr id="76" name="Google Shape;182;p27">
            <a:extLst>
              <a:ext uri="{FF2B5EF4-FFF2-40B4-BE49-F238E27FC236}">
                <a16:creationId xmlns:a16="http://schemas.microsoft.com/office/drawing/2014/main" id="{61A4E5AB-04E0-214F-AC16-2225FCC0839D}"/>
              </a:ext>
            </a:extLst>
          </p:cNvPr>
          <p:cNvSpPr txBox="1"/>
          <p:nvPr/>
        </p:nvSpPr>
        <p:spPr>
          <a:xfrm>
            <a:off x="7425537" y="4681835"/>
            <a:ext cx="1718463" cy="461665"/>
          </a:xfrm>
          <a:prstGeom prst="rect">
            <a:avLst/>
          </a:prstGeom>
          <a:solidFill>
            <a:schemeClr val="tx2"/>
          </a:solidFill>
          <a:ln w="28575">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 </a:t>
            </a:r>
            <a:r>
              <a:rPr lang="en-US" sz="1200" i="1" dirty="0">
                <a:latin typeface="Calibri" panose="020F0502020204030204" pitchFamily="34" charset="0"/>
                <a:ea typeface="Lato"/>
                <a:cs typeface="Calibri" panose="020F0502020204030204" pitchFamily="34" charset="0"/>
                <a:sym typeface="Lato"/>
              </a:rPr>
              <a:t>Reminder:</a:t>
            </a:r>
            <a:r>
              <a:rPr lang="en-US" sz="1200" dirty="0">
                <a:latin typeface="Calibri" panose="020F0502020204030204" pitchFamily="34" charset="0"/>
                <a:ea typeface="Lato"/>
                <a:cs typeface="Calibri" panose="020F0502020204030204" pitchFamily="34" charset="0"/>
                <a:sym typeface="Lato"/>
              </a:rPr>
              <a:t> Formal (F) is a type of paraphasia.</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52" name="Google Shape;182;p27">
            <a:extLst>
              <a:ext uri="{FF2B5EF4-FFF2-40B4-BE49-F238E27FC236}">
                <a16:creationId xmlns:a16="http://schemas.microsoft.com/office/drawing/2014/main" id="{F3CA0FCA-43B4-6042-9590-BA15667D580D}"/>
              </a:ext>
            </a:extLst>
          </p:cNvPr>
          <p:cNvSpPr txBox="1"/>
          <p:nvPr/>
        </p:nvSpPr>
        <p:spPr>
          <a:xfrm>
            <a:off x="4951285" y="3010807"/>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 Does the response share </a:t>
            </a:r>
            <a:r>
              <a:rPr lang="en-US" sz="1200" i="1" dirty="0">
                <a:latin typeface="Calibri" panose="020F0502020204030204" pitchFamily="34" charset="0"/>
                <a:ea typeface="Lato"/>
                <a:cs typeface="Calibri" panose="020F0502020204030204" pitchFamily="34" charset="0"/>
                <a:sym typeface="Lato"/>
              </a:rPr>
              <a:t>only </a:t>
            </a:r>
            <a:r>
              <a:rPr lang="en-US" sz="1200" dirty="0">
                <a:latin typeface="Calibri" panose="020F0502020204030204" pitchFamily="34" charset="0"/>
                <a:ea typeface="Lato"/>
                <a:cs typeface="Calibri" panose="020F0502020204030204" pitchFamily="34" charset="0"/>
                <a:sym typeface="Lato"/>
              </a:rPr>
              <a:t>a phonological relationship with </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the target?</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59" name="Google Shape;182;p27">
            <a:extLst>
              <a:ext uri="{FF2B5EF4-FFF2-40B4-BE49-F238E27FC236}">
                <a16:creationId xmlns:a16="http://schemas.microsoft.com/office/drawing/2014/main" id="{FBF589FC-C0A3-BF4F-BC77-6D82476F0975}"/>
              </a:ext>
            </a:extLst>
          </p:cNvPr>
          <p:cNvSpPr txBox="1"/>
          <p:nvPr/>
        </p:nvSpPr>
        <p:spPr>
          <a:xfrm>
            <a:off x="4956373" y="1549550"/>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one or more nonword phrases?</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66" name="Google Shape;182;p27">
            <a:extLst>
              <a:ext uri="{FF2B5EF4-FFF2-40B4-BE49-F238E27FC236}">
                <a16:creationId xmlns:a16="http://schemas.microsoft.com/office/drawing/2014/main" id="{10EAFD1F-0D87-3F44-B1ED-4C814F3A2A99}"/>
              </a:ext>
            </a:extLst>
          </p:cNvPr>
          <p:cNvSpPr txBox="1"/>
          <p:nvPr/>
        </p:nvSpPr>
        <p:spPr>
          <a:xfrm>
            <a:off x="167200" y="659961"/>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correct?</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pic>
        <p:nvPicPr>
          <p:cNvPr id="3" name="Audio 2">
            <a:hlinkClick r:id="" action="ppaction://media"/>
            <a:extLst>
              <a:ext uri="{FF2B5EF4-FFF2-40B4-BE49-F238E27FC236}">
                <a16:creationId xmlns:a16="http://schemas.microsoft.com/office/drawing/2014/main" id="{BB8A66FE-1D4E-7D45-A441-AB158D4BEF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612370653"/>
      </p:ext>
    </p:extLst>
  </p:cSld>
  <p:clrMapOvr>
    <a:masterClrMapping/>
  </p:clrMapOvr>
  <mc:AlternateContent xmlns:mc="http://schemas.openxmlformats.org/markup-compatibility/2006">
    <mc:Choice xmlns:p14="http://schemas.microsoft.com/office/powerpoint/2010/main" Requires="p14">
      <p:transition spd="slow" p14:dur="2000" advTm="18202"/>
    </mc:Choice>
    <mc:Fallback>
      <p:transition spd="slow" advTm="182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2"/>
          <p:cNvSpPr txBox="1">
            <a:spLocks noGrp="1"/>
          </p:cNvSpPr>
          <p:nvPr>
            <p:ph type="title"/>
          </p:nvPr>
        </p:nvSpPr>
        <p:spPr>
          <a:xfrm>
            <a:off x="729450" y="1209791"/>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US" dirty="0">
                <a:latin typeface="Calibri"/>
                <a:ea typeface="Calibri"/>
                <a:cs typeface="Calibri"/>
                <a:sym typeface="Calibri"/>
              </a:rPr>
              <a:t>Presentation Outline</a:t>
            </a:r>
            <a:endParaRPr dirty="0">
              <a:latin typeface="Calibri"/>
              <a:ea typeface="Calibri"/>
              <a:cs typeface="Calibri"/>
              <a:sym typeface="Calibri"/>
            </a:endParaRPr>
          </a:p>
        </p:txBody>
      </p:sp>
      <p:sp>
        <p:nvSpPr>
          <p:cNvPr id="65" name="Google Shape;65;p2"/>
          <p:cNvSpPr txBox="1">
            <a:spLocks noGrp="1"/>
          </p:cNvSpPr>
          <p:nvPr>
            <p:ph type="body" idx="1"/>
          </p:nvPr>
        </p:nvSpPr>
        <p:spPr>
          <a:xfrm>
            <a:off x="727650" y="1744990"/>
            <a:ext cx="7688700" cy="3365851"/>
          </a:xfrm>
          <a:prstGeom prst="rect">
            <a:avLst/>
          </a:prstGeom>
          <a:noFill/>
          <a:ln>
            <a:noFill/>
          </a:ln>
        </p:spPr>
        <p:txBody>
          <a:bodyPr spcFirstLastPara="1" wrap="square" lIns="91425" tIns="91425" rIns="91425" bIns="91425" anchor="t" anchorCtr="0">
            <a:noAutofit/>
          </a:bodyPr>
          <a:lstStyle/>
          <a:p>
            <a:pPr lvl="0" indent="-342900">
              <a:lnSpc>
                <a:spcPct val="125000"/>
              </a:lnSpc>
              <a:buSzPts val="1800"/>
            </a:pPr>
            <a:r>
              <a:rPr lang="en-US" sz="1800" dirty="0">
                <a:latin typeface="Calibri"/>
                <a:cs typeface="Calibri"/>
                <a:sym typeface="Calibri"/>
              </a:rPr>
              <a:t>Overview of the remainder of the PNT scoring protocol</a:t>
            </a:r>
          </a:p>
          <a:p>
            <a:pPr lvl="0" indent="-342900">
              <a:lnSpc>
                <a:spcPct val="125000"/>
              </a:lnSpc>
              <a:buSzPts val="1800"/>
            </a:pPr>
            <a:r>
              <a:rPr lang="en-US" sz="1800" dirty="0">
                <a:latin typeface="Calibri"/>
                <a:cs typeface="Calibri"/>
                <a:sym typeface="Calibri"/>
              </a:rPr>
              <a:t>Scoring correct responses</a:t>
            </a:r>
          </a:p>
          <a:p>
            <a:pPr lvl="0" indent="-342900">
              <a:lnSpc>
                <a:spcPct val="125000"/>
              </a:lnSpc>
              <a:buSzPts val="1800"/>
            </a:pPr>
            <a:r>
              <a:rPr lang="en-US" sz="1800" dirty="0">
                <a:latin typeface="Calibri"/>
                <a:cs typeface="Calibri"/>
                <a:sym typeface="Calibri"/>
              </a:rPr>
              <a:t>Scoring miscellaneous responses</a:t>
            </a:r>
          </a:p>
          <a:p>
            <a:pPr indent="-342900">
              <a:lnSpc>
                <a:spcPct val="125000"/>
              </a:lnSpc>
              <a:buSzPts val="1800"/>
            </a:pPr>
            <a:r>
              <a:rPr lang="en-US" sz="1800" dirty="0">
                <a:latin typeface="Calibri"/>
                <a:cs typeface="Calibri"/>
                <a:sym typeface="Calibri"/>
              </a:rPr>
              <a:t>Scoring everything else</a:t>
            </a:r>
          </a:p>
          <a:p>
            <a:pPr lvl="0" indent="-342900">
              <a:lnSpc>
                <a:spcPct val="125000"/>
              </a:lnSpc>
              <a:buSzPts val="1800"/>
            </a:pPr>
            <a:r>
              <a:rPr lang="en-US" sz="1800" dirty="0">
                <a:latin typeface="Calibri"/>
                <a:cs typeface="Calibri"/>
                <a:sym typeface="Calibri"/>
              </a:rPr>
              <a:t>Clinical assessment applications</a:t>
            </a:r>
          </a:p>
        </p:txBody>
      </p:sp>
      <p:pic>
        <p:nvPicPr>
          <p:cNvPr id="2" name="Audio 1">
            <a:hlinkClick r:id="" action="ppaction://media"/>
            <a:extLst>
              <a:ext uri="{FF2B5EF4-FFF2-40B4-BE49-F238E27FC236}">
                <a16:creationId xmlns:a16="http://schemas.microsoft.com/office/drawing/2014/main" id="{2D6CA655-198A-C041-90DB-4422B499FAB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378"/>
    </mc:Choice>
    <mc:Fallback>
      <p:transition spd="slow" advTm="273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E4C5-15CD-284C-A06F-CD3FF586BB3B}"/>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No Response (NR)</a:t>
            </a:r>
          </a:p>
        </p:txBody>
      </p:sp>
      <p:sp>
        <p:nvSpPr>
          <p:cNvPr id="3" name="Text Placeholder 2">
            <a:extLst>
              <a:ext uri="{FF2B5EF4-FFF2-40B4-BE49-F238E27FC236}">
                <a16:creationId xmlns:a16="http://schemas.microsoft.com/office/drawing/2014/main" id="{D51A3D0B-D46B-BC47-AF72-0B2221A18869}"/>
              </a:ext>
            </a:extLst>
          </p:cNvPr>
          <p:cNvSpPr>
            <a:spLocks noGrp="1"/>
          </p:cNvSpPr>
          <p:nvPr>
            <p:ph type="body" idx="1"/>
          </p:nvPr>
        </p:nvSpPr>
        <p:spPr>
          <a:xfrm>
            <a:off x="729450" y="2078875"/>
            <a:ext cx="7906550" cy="2555118"/>
          </a:xfrm>
        </p:spPr>
        <p:txBody>
          <a:bodyPr/>
          <a:lstStyle/>
          <a:p>
            <a:pPr marL="146050" indent="0">
              <a:buNone/>
            </a:pPr>
            <a:r>
              <a:rPr lang="en-US" sz="1600" dirty="0">
                <a:latin typeface="Calibri" panose="020F0502020204030204" pitchFamily="34" charset="0"/>
                <a:cs typeface="Calibri" panose="020F0502020204030204" pitchFamily="34" charset="0"/>
              </a:rPr>
              <a:t>A response that indicates verbally or non-verbally that the client cannot name the picture. </a:t>
            </a:r>
          </a:p>
          <a:p>
            <a:pPr marL="146050" indent="0">
              <a:buNone/>
            </a:pPr>
            <a:endParaRPr lang="en-US" sz="1600" dirty="0">
              <a:latin typeface="Calibri" panose="020F0502020204030204" pitchFamily="34" charset="0"/>
              <a:cs typeface="Calibri" panose="020F0502020204030204" pitchFamily="34" charset="0"/>
            </a:endParaRPr>
          </a:p>
          <a:p>
            <a:pPr marL="146050" indent="0">
              <a:buNone/>
            </a:pPr>
            <a:r>
              <a:rPr lang="en-US" sz="1600" dirty="0">
                <a:latin typeface="Calibri" panose="020F0502020204030204" pitchFamily="34" charset="0"/>
                <a:cs typeface="Calibri" panose="020F0502020204030204" pitchFamily="34" charset="0"/>
              </a:rPr>
              <a:t>This includes:</a:t>
            </a:r>
          </a:p>
          <a:p>
            <a:r>
              <a:rPr lang="en-US" sz="1600" dirty="0">
                <a:latin typeface="Calibri" panose="020F0502020204030204" pitchFamily="34" charset="0"/>
                <a:cs typeface="Calibri" panose="020F0502020204030204" pitchFamily="34" charset="0"/>
              </a:rPr>
              <a:t>Fragments (i.e., no first complete attempt) or absence of any verbal output</a:t>
            </a:r>
          </a:p>
          <a:p>
            <a:r>
              <a:rPr lang="en-US" sz="1600" dirty="0">
                <a:latin typeface="Calibri" panose="020F0502020204030204" pitchFamily="34" charset="0"/>
                <a:cs typeface="Calibri" panose="020F0502020204030204" pitchFamily="34" charset="0"/>
              </a:rPr>
              <a:t>General commentary (e.g., ”Oh boy, that’s hard”)</a:t>
            </a:r>
          </a:p>
          <a:p>
            <a:r>
              <a:rPr lang="en-US" sz="1600" dirty="0">
                <a:latin typeface="Calibri" panose="020F0502020204030204" pitchFamily="34" charset="0"/>
                <a:cs typeface="Calibri" panose="020F0502020204030204" pitchFamily="34" charset="0"/>
              </a:rPr>
              <a:t>Personal commentary (e.g., “I just used one of those yesterday”)</a:t>
            </a:r>
          </a:p>
          <a:p>
            <a:r>
              <a:rPr lang="en-US" sz="1600" dirty="0">
                <a:latin typeface="Calibri" panose="020F0502020204030204" pitchFamily="34" charset="0"/>
                <a:cs typeface="Calibri" panose="020F0502020204030204" pitchFamily="34" charset="0"/>
              </a:rPr>
              <a:t>Sound effects (e.g., ”hoot” for </a:t>
            </a:r>
            <a:r>
              <a:rPr lang="en-US" sz="1600" i="1" dirty="0">
                <a:latin typeface="Calibri" panose="020F0502020204030204" pitchFamily="34" charset="0"/>
                <a:cs typeface="Calibri" panose="020F0502020204030204" pitchFamily="34" charset="0"/>
              </a:rPr>
              <a:t>owl</a:t>
            </a:r>
            <a:r>
              <a:rPr lang="en-US" sz="1600" dirty="0">
                <a:latin typeface="Calibri" panose="020F0502020204030204" pitchFamily="34" charset="0"/>
                <a:cs typeface="Calibri" panose="020F0502020204030204" pitchFamily="34" charset="0"/>
              </a:rPr>
              <a:t>)</a:t>
            </a:r>
          </a:p>
          <a:p>
            <a:r>
              <a:rPr lang="en-US" sz="1600" dirty="0">
                <a:latin typeface="Calibri" panose="020F0502020204030204" pitchFamily="34" charset="0"/>
                <a:cs typeface="Calibri" panose="020F0502020204030204" pitchFamily="34" charset="0"/>
              </a:rPr>
              <a:t>Spelling words aloud (e.g., “W I D E R” for </a:t>
            </a:r>
            <a:r>
              <a:rPr lang="en-US" sz="1600" i="1" dirty="0">
                <a:latin typeface="Calibri" panose="020F0502020204030204" pitchFamily="34" charset="0"/>
                <a:cs typeface="Calibri" panose="020F0502020204030204" pitchFamily="34" charset="0"/>
              </a:rPr>
              <a:t>spider</a:t>
            </a:r>
            <a:r>
              <a:rPr lang="en-US" sz="1600" dirty="0">
                <a:latin typeface="Calibri" panose="020F0502020204030204" pitchFamily="34" charset="0"/>
                <a:cs typeface="Calibri" panose="020F0502020204030204" pitchFamily="34" charset="0"/>
              </a:rPr>
              <a:t>)</a:t>
            </a:r>
          </a:p>
          <a:p>
            <a:r>
              <a:rPr lang="en-US" sz="1600" dirty="0">
                <a:latin typeface="Calibri" panose="020F0502020204030204" pitchFamily="34" charset="0"/>
                <a:cs typeface="Calibri" panose="020F0502020204030204" pitchFamily="34" charset="0"/>
              </a:rPr>
              <a:t>Whispered responses</a:t>
            </a:r>
            <a:endParaRPr lang="en-US" dirty="0"/>
          </a:p>
        </p:txBody>
      </p:sp>
      <p:pic>
        <p:nvPicPr>
          <p:cNvPr id="4" name="Audio 3">
            <a:hlinkClick r:id="" action="ppaction://media"/>
            <a:extLst>
              <a:ext uri="{FF2B5EF4-FFF2-40B4-BE49-F238E27FC236}">
                <a16:creationId xmlns:a16="http://schemas.microsoft.com/office/drawing/2014/main" id="{0A33057B-E420-F246-9B8F-997C707B96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827819882"/>
      </p:ext>
    </p:extLst>
  </p:cSld>
  <p:clrMapOvr>
    <a:masterClrMapping/>
  </p:clrMapOvr>
  <mc:AlternateContent xmlns:mc="http://schemas.openxmlformats.org/markup-compatibility/2006">
    <mc:Choice xmlns:p14="http://schemas.microsoft.com/office/powerpoint/2010/main" Requires="p14">
      <p:transition spd="slow" p14:dur="2000" advTm="37724"/>
    </mc:Choice>
    <mc:Fallback>
      <p:transition spd="slow" advTm="377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1911A-3690-1B46-B497-FE2B59590907}"/>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Description (D)</a:t>
            </a:r>
          </a:p>
        </p:txBody>
      </p:sp>
      <p:sp>
        <p:nvSpPr>
          <p:cNvPr id="3" name="Text Placeholder 2">
            <a:extLst>
              <a:ext uri="{FF2B5EF4-FFF2-40B4-BE49-F238E27FC236}">
                <a16:creationId xmlns:a16="http://schemas.microsoft.com/office/drawing/2014/main" id="{EB29C6B6-31B0-594D-89ED-A55B7BAB8F62}"/>
              </a:ext>
            </a:extLst>
          </p:cNvPr>
          <p:cNvSpPr>
            <a:spLocks noGrp="1"/>
          </p:cNvSpPr>
          <p:nvPr>
            <p:ph type="body" idx="1"/>
          </p:nvPr>
        </p:nvSpPr>
        <p:spPr>
          <a:xfrm>
            <a:off x="729450" y="1853850"/>
            <a:ext cx="7688700" cy="3105607"/>
          </a:xfrm>
        </p:spPr>
        <p:txBody>
          <a:bodyPr/>
          <a:lstStyle/>
          <a:p>
            <a:pPr marL="146050" indent="0">
              <a:buNone/>
            </a:pPr>
            <a:r>
              <a:rPr lang="en-US" sz="1600" dirty="0">
                <a:latin typeface="Calibri" panose="020F0502020204030204" pitchFamily="34" charset="0"/>
                <a:cs typeface="Calibri" panose="020F0502020204030204" pitchFamily="34" charset="0"/>
              </a:rPr>
              <a:t>A response that provides a characterization of the target or attempts to explain its function or purpose (e.g., “an animal with fur and whiskers” for </a:t>
            </a:r>
            <a:r>
              <a:rPr lang="en-US" sz="1600" i="1" dirty="0">
                <a:latin typeface="Calibri" panose="020F0502020204030204" pitchFamily="34" charset="0"/>
                <a:cs typeface="Calibri" panose="020F0502020204030204" pitchFamily="34" charset="0"/>
              </a:rPr>
              <a:t>cat</a:t>
            </a:r>
            <a:r>
              <a:rPr lang="en-US" sz="1600" dirty="0">
                <a:latin typeface="Calibri" panose="020F0502020204030204" pitchFamily="34" charset="0"/>
                <a:cs typeface="Calibri" panose="020F0502020204030204" pitchFamily="34" charset="0"/>
              </a:rPr>
              <a:t>). </a:t>
            </a:r>
          </a:p>
          <a:p>
            <a:pPr marL="146050" indent="0">
              <a:buNone/>
            </a:pPr>
            <a:endParaRPr lang="en-US" sz="1600" dirty="0">
              <a:latin typeface="Calibri" panose="020F0502020204030204" pitchFamily="34" charset="0"/>
              <a:cs typeface="Calibri" panose="020F0502020204030204" pitchFamily="34" charset="0"/>
            </a:endParaRPr>
          </a:p>
          <a:p>
            <a:pPr marL="146050" indent="0">
              <a:buNone/>
            </a:pPr>
            <a:r>
              <a:rPr lang="en-US" sz="1600" dirty="0">
                <a:latin typeface="Calibri" panose="020F0502020204030204" pitchFamily="34" charset="0"/>
                <a:cs typeface="Calibri" panose="020F0502020204030204" pitchFamily="34" charset="0"/>
              </a:rPr>
              <a:t>This also includes:</a:t>
            </a:r>
          </a:p>
          <a:p>
            <a:r>
              <a:rPr lang="en-US" sz="1600" dirty="0">
                <a:latin typeface="Calibri" panose="020F0502020204030204" pitchFamily="34" charset="0"/>
                <a:cs typeface="Calibri" panose="020F0502020204030204" pitchFamily="34" charset="0"/>
              </a:rPr>
              <a:t>A single verb, adjective, or adverb that has a semantic relationship to the target</a:t>
            </a:r>
          </a:p>
          <a:p>
            <a:r>
              <a:rPr lang="en-US" sz="1600" dirty="0">
                <a:latin typeface="Calibri" panose="020F0502020204030204" pitchFamily="34" charset="0"/>
                <a:cs typeface="Calibri" panose="020F0502020204030204" pitchFamily="34" charset="0"/>
              </a:rPr>
              <a:t>A single verb, adjective, or adverb that has </a:t>
            </a:r>
            <a:r>
              <a:rPr lang="en-US" sz="1600" b="1" dirty="0">
                <a:latin typeface="Calibri" panose="020F0502020204030204" pitchFamily="34" charset="0"/>
                <a:cs typeface="Calibri" panose="020F0502020204030204" pitchFamily="34" charset="0"/>
              </a:rPr>
              <a:t>no </a:t>
            </a:r>
            <a:r>
              <a:rPr lang="en-US" sz="1600" dirty="0">
                <a:latin typeface="Calibri" panose="020F0502020204030204" pitchFamily="34" charset="0"/>
                <a:cs typeface="Calibri" panose="020F0502020204030204" pitchFamily="34" charset="0"/>
              </a:rPr>
              <a:t>semantic relationship to the target</a:t>
            </a:r>
          </a:p>
          <a:p>
            <a:r>
              <a:rPr lang="en-US" sz="1600" dirty="0">
                <a:latin typeface="Calibri" panose="020F0502020204030204" pitchFamily="34" charset="0"/>
                <a:cs typeface="Calibri" panose="020F0502020204030204" pitchFamily="34" charset="0"/>
              </a:rPr>
              <a:t>A response in the from of “type of X” where “X” is the supraordinate of the target (e.g., “a type of fruit” for </a:t>
            </a:r>
            <a:r>
              <a:rPr lang="en-US" sz="1600" i="1" dirty="0">
                <a:latin typeface="Calibri" panose="020F0502020204030204" pitchFamily="34" charset="0"/>
                <a:cs typeface="Calibri" panose="020F0502020204030204" pitchFamily="34" charset="0"/>
              </a:rPr>
              <a:t>apple</a:t>
            </a:r>
            <a:r>
              <a:rPr lang="en-US" sz="1600" dirty="0">
                <a:latin typeface="Calibri" panose="020F0502020204030204" pitchFamily="34" charset="0"/>
                <a:cs typeface="Calibri" panose="020F0502020204030204" pitchFamily="34" charset="0"/>
              </a:rPr>
              <a:t>)</a:t>
            </a:r>
          </a:p>
          <a:p>
            <a:r>
              <a:rPr lang="en-US" sz="1600" dirty="0">
                <a:latin typeface="Calibri" panose="020F0502020204030204" pitchFamily="34" charset="0"/>
                <a:cs typeface="Calibri" panose="020F0502020204030204" pitchFamily="34" charset="0"/>
              </a:rPr>
              <a:t>A response that negates the target (e.g., “not a dinosaur” for </a:t>
            </a:r>
            <a:r>
              <a:rPr lang="en-US" sz="1600" i="1" dirty="0">
                <a:latin typeface="Calibri" panose="020F0502020204030204" pitchFamily="34" charset="0"/>
                <a:cs typeface="Calibri" panose="020F0502020204030204" pitchFamily="34" charset="0"/>
              </a:rPr>
              <a:t>dinosaur</a:t>
            </a:r>
            <a:r>
              <a:rPr lang="en-US" sz="1600" dirty="0">
                <a:latin typeface="Calibri" panose="020F0502020204030204" pitchFamily="34" charset="0"/>
                <a:cs typeface="Calibri" panose="020F0502020204030204" pitchFamily="34" charset="0"/>
              </a:rPr>
              <a:t>)</a:t>
            </a:r>
          </a:p>
          <a:p>
            <a:r>
              <a:rPr lang="en-US" sz="1600" dirty="0">
                <a:latin typeface="Calibri" panose="020F0502020204030204" pitchFamily="34" charset="0"/>
                <a:cs typeface="Calibri" panose="020F0502020204030204" pitchFamily="34" charset="0"/>
              </a:rPr>
              <a:t>A response that has a carrier verb phrase that includes the target (e.g., “open the door” for </a:t>
            </a:r>
            <a:r>
              <a:rPr lang="en-US" sz="1600" i="1" dirty="0">
                <a:latin typeface="Calibri" panose="020F0502020204030204" pitchFamily="34" charset="0"/>
                <a:cs typeface="Calibri" panose="020F0502020204030204" pitchFamily="34" charset="0"/>
              </a:rPr>
              <a:t>door</a:t>
            </a:r>
            <a:r>
              <a:rPr lang="en-US" sz="1600" dirty="0">
                <a:latin typeface="Calibri" panose="020F0502020204030204" pitchFamily="34" charset="0"/>
                <a:cs typeface="Calibri" panose="020F0502020204030204" pitchFamily="34" charset="0"/>
              </a:rPr>
              <a:t>)</a:t>
            </a:r>
            <a:br>
              <a:rPr lang="en-US" sz="1600" dirty="0">
                <a:latin typeface="Calibri" panose="020F0502020204030204" pitchFamily="34" charset="0"/>
                <a:cs typeface="Calibri" panose="020F0502020204030204" pitchFamily="34" charset="0"/>
              </a:rPr>
            </a:br>
            <a:endParaRPr lang="en-US" sz="1600" dirty="0">
              <a:latin typeface="Calibri" panose="020F0502020204030204" pitchFamily="34" charset="0"/>
              <a:cs typeface="Calibri" panose="020F0502020204030204" pitchFamily="34" charset="0"/>
            </a:endParaRPr>
          </a:p>
        </p:txBody>
      </p:sp>
      <p:pic>
        <p:nvPicPr>
          <p:cNvPr id="4" name="Audio 3">
            <a:hlinkClick r:id="" action="ppaction://media"/>
            <a:extLst>
              <a:ext uri="{FF2B5EF4-FFF2-40B4-BE49-F238E27FC236}">
                <a16:creationId xmlns:a16="http://schemas.microsoft.com/office/drawing/2014/main" id="{29B17F2E-84E9-3B4F-9359-4D3010A832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653939058"/>
      </p:ext>
    </p:extLst>
  </p:cSld>
  <p:clrMapOvr>
    <a:masterClrMapping/>
  </p:clrMapOvr>
  <mc:AlternateContent xmlns:mc="http://schemas.openxmlformats.org/markup-compatibility/2006">
    <mc:Choice xmlns:p14="http://schemas.microsoft.com/office/powerpoint/2010/main" Requires="p14">
      <p:transition spd="slow" p14:dur="2000" advTm="66658"/>
    </mc:Choice>
    <mc:Fallback>
      <p:transition spd="slow" advTm="666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E4C5-15CD-284C-A06F-CD3FF586BB3B}"/>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Perseverations</a:t>
            </a:r>
          </a:p>
        </p:txBody>
      </p:sp>
      <p:sp>
        <p:nvSpPr>
          <p:cNvPr id="3" name="Text Placeholder 2">
            <a:extLst>
              <a:ext uri="{FF2B5EF4-FFF2-40B4-BE49-F238E27FC236}">
                <a16:creationId xmlns:a16="http://schemas.microsoft.com/office/drawing/2014/main" id="{D51A3D0B-D46B-BC47-AF72-0B2221A18869}"/>
              </a:ext>
            </a:extLst>
          </p:cNvPr>
          <p:cNvSpPr>
            <a:spLocks noGrp="1"/>
          </p:cNvSpPr>
          <p:nvPr>
            <p:ph type="body" idx="1"/>
          </p:nvPr>
        </p:nvSpPr>
        <p:spPr>
          <a:xfrm>
            <a:off x="729450" y="2078875"/>
            <a:ext cx="7688700" cy="2555118"/>
          </a:xfrm>
        </p:spPr>
        <p:txBody>
          <a:bodyPr/>
          <a:lstStyle/>
          <a:p>
            <a:pPr marL="146050" indent="0">
              <a:buNone/>
            </a:pPr>
            <a:r>
              <a:rPr lang="en-US" sz="1600" dirty="0">
                <a:latin typeface="Calibri" panose="020F0502020204030204" pitchFamily="34" charset="0"/>
                <a:cs typeface="Calibri" panose="020F0502020204030204" pitchFamily="34" charset="0"/>
              </a:rPr>
              <a:t>Instances where a response that was previously provided is repeated during the same test administration.</a:t>
            </a:r>
          </a:p>
          <a:p>
            <a:pPr marL="146050" indent="0">
              <a:buNone/>
            </a:pPr>
            <a:endParaRPr lang="en-US" sz="1600" i="1" dirty="0">
              <a:latin typeface="Calibri" panose="020F0502020204030204" pitchFamily="34" charset="0"/>
              <a:cs typeface="Calibri" panose="020F0502020204030204" pitchFamily="34" charset="0"/>
            </a:endParaRPr>
          </a:p>
          <a:p>
            <a:pPr marL="146050" indent="0">
              <a:buNone/>
            </a:pPr>
            <a:r>
              <a:rPr lang="en-US" sz="1600" b="1" i="1" dirty="0">
                <a:latin typeface="Calibri" panose="020F0502020204030204" pitchFamily="34" charset="0"/>
                <a:cs typeface="Calibri" panose="020F0502020204030204" pitchFamily="34" charset="0"/>
              </a:rPr>
              <a:t>This is a secondary code that is added to a paraphasia. </a:t>
            </a:r>
          </a:p>
          <a:p>
            <a:pPr marL="146050" indent="0">
              <a:buNone/>
            </a:pPr>
            <a:endParaRPr lang="en-US" sz="1600" b="1" i="1" dirty="0">
              <a:latin typeface="Calibri" panose="020F0502020204030204" pitchFamily="34" charset="0"/>
              <a:cs typeface="Calibri" panose="020F0502020204030204" pitchFamily="34" charset="0"/>
            </a:endParaRPr>
          </a:p>
          <a:p>
            <a:pPr marL="146050" indent="0">
              <a:buNone/>
            </a:pPr>
            <a:r>
              <a:rPr lang="en-US" sz="1600" dirty="0">
                <a:latin typeface="Calibri" panose="020F0502020204030204" pitchFamily="34" charset="0"/>
                <a:cs typeface="Calibri" panose="020F0502020204030204" pitchFamily="34" charset="0"/>
              </a:rPr>
              <a:t>To add a perseveration code:</a:t>
            </a:r>
          </a:p>
          <a:p>
            <a:r>
              <a:rPr lang="en-US" sz="1600" dirty="0">
                <a:latin typeface="Calibri" panose="020F0502020204030204" pitchFamily="34" charset="0"/>
                <a:cs typeface="Calibri" panose="020F0502020204030204" pitchFamily="34" charset="0"/>
              </a:rPr>
              <a:t>Code the response as a paraphasia</a:t>
            </a:r>
          </a:p>
          <a:p>
            <a:r>
              <a:rPr lang="en-US" sz="1600" dirty="0">
                <a:latin typeface="Calibri" panose="020F0502020204030204" pitchFamily="34" charset="0"/>
                <a:cs typeface="Calibri" panose="020F0502020204030204" pitchFamily="34" charset="0"/>
              </a:rPr>
              <a:t>If perseverated, add “–P” to the end (e.g., ”S-P”)</a:t>
            </a:r>
          </a:p>
        </p:txBody>
      </p:sp>
      <p:pic>
        <p:nvPicPr>
          <p:cNvPr id="4" name="Audio 3">
            <a:hlinkClick r:id="" action="ppaction://media"/>
            <a:extLst>
              <a:ext uri="{FF2B5EF4-FFF2-40B4-BE49-F238E27FC236}">
                <a16:creationId xmlns:a16="http://schemas.microsoft.com/office/drawing/2014/main" id="{306ABE50-71B1-544F-A4F5-8934A0361EE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094654616"/>
      </p:ext>
    </p:extLst>
  </p:cSld>
  <p:clrMapOvr>
    <a:masterClrMapping/>
  </p:clrMapOvr>
  <mc:AlternateContent xmlns:mc="http://schemas.openxmlformats.org/markup-compatibility/2006">
    <mc:Choice xmlns:p14="http://schemas.microsoft.com/office/powerpoint/2010/main" Requires="p14">
      <p:transition spd="slow" p14:dur="2000" advTm="21055"/>
    </mc:Choice>
    <mc:Fallback>
      <p:transition spd="slow" advTm="210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68"/>
        <p:cNvGrpSpPr/>
        <p:nvPr/>
      </p:nvGrpSpPr>
      <p:grpSpPr>
        <a:xfrm>
          <a:off x="0" y="0"/>
          <a:ext cx="0" cy="0"/>
          <a:chOff x="0" y="0"/>
          <a:chExt cx="0" cy="0"/>
        </a:xfrm>
      </p:grpSpPr>
      <p:sp>
        <p:nvSpPr>
          <p:cNvPr id="1169" name="Google Shape;1169;p22"/>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lt1"/>
              </a:buClr>
              <a:buSzPts val="3600"/>
              <a:buNone/>
            </a:pPr>
            <a:r>
              <a:rPr lang="en-US" dirty="0">
                <a:latin typeface="Calibri" panose="020F0502020204030204" pitchFamily="34" charset="0"/>
                <a:cs typeface="Calibri" panose="020F0502020204030204" pitchFamily="34" charset="0"/>
              </a:rPr>
              <a:t>Clinical assessment applications</a:t>
            </a:r>
            <a:endParaRPr dirty="0">
              <a:latin typeface="Calibri" panose="020F0502020204030204" pitchFamily="34" charset="0"/>
              <a:cs typeface="Calibri" panose="020F0502020204030204" pitchFamily="34" charset="0"/>
            </a:endParaRPr>
          </a:p>
        </p:txBody>
      </p:sp>
      <p:pic>
        <p:nvPicPr>
          <p:cNvPr id="2" name="Audio 1">
            <a:hlinkClick r:id="" action="ppaction://media"/>
            <a:extLst>
              <a:ext uri="{FF2B5EF4-FFF2-40B4-BE49-F238E27FC236}">
                <a16:creationId xmlns:a16="http://schemas.microsoft.com/office/drawing/2014/main" id="{359309D4-90E4-6246-A055-1F72C36AC93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301"/>
    </mc:Choice>
    <mc:Fallback>
      <p:transition spd="slow" advTm="163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grpSp>
        <p:nvGrpSpPr>
          <p:cNvPr id="565" name="Google Shape;565;p11"/>
          <p:cNvGrpSpPr/>
          <p:nvPr/>
        </p:nvGrpSpPr>
        <p:grpSpPr>
          <a:xfrm>
            <a:off x="2133600" y="816394"/>
            <a:ext cx="4876800" cy="533400"/>
            <a:chOff x="2133600" y="2286000"/>
            <a:chExt cx="4876800" cy="533400"/>
          </a:xfrm>
        </p:grpSpPr>
        <p:sp>
          <p:nvSpPr>
            <p:cNvPr id="566" name="Google Shape;566;p11"/>
            <p:cNvSpPr/>
            <p:nvPr/>
          </p:nvSpPr>
          <p:spPr>
            <a:xfrm>
              <a:off x="2133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67" name="Google Shape;567;p11"/>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568" name="Google Shape;568;p11"/>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569" name="Google Shape;569;p11"/>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570" name="Google Shape;570;p11"/>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571" name="Google Shape;571;p11"/>
            <p:cNvSpPr/>
            <p:nvPr/>
          </p:nvSpPr>
          <p:spPr>
            <a:xfrm>
              <a:off x="6477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572" name="Google Shape;572;p11"/>
          <p:cNvGrpSpPr/>
          <p:nvPr/>
        </p:nvGrpSpPr>
        <p:grpSpPr>
          <a:xfrm>
            <a:off x="2514600" y="2340394"/>
            <a:ext cx="4114800" cy="533400"/>
            <a:chOff x="2514600" y="2286000"/>
            <a:chExt cx="4114800" cy="533400"/>
          </a:xfrm>
        </p:grpSpPr>
        <p:sp>
          <p:nvSpPr>
            <p:cNvPr id="573" name="Google Shape;573;p11"/>
            <p:cNvSpPr/>
            <p:nvPr/>
          </p:nvSpPr>
          <p:spPr>
            <a:xfrm>
              <a:off x="2514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574" name="Google Shape;574;p11"/>
            <p:cNvSpPr/>
            <p:nvPr/>
          </p:nvSpPr>
          <p:spPr>
            <a:xfrm>
              <a:off x="340995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575" name="Google Shape;575;p11"/>
            <p:cNvSpPr/>
            <p:nvPr/>
          </p:nvSpPr>
          <p:spPr>
            <a:xfrm>
              <a:off x="4305300" y="2286000"/>
              <a:ext cx="533400" cy="533400"/>
            </a:xfrm>
            <a:prstGeom prst="ellipse">
              <a:avLst/>
            </a:prstGeom>
            <a:solidFill>
              <a:srgbClr val="00B050">
                <a:alpha val="78823"/>
              </a:srgb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576" name="Google Shape;576;p11"/>
            <p:cNvSpPr/>
            <p:nvPr/>
          </p:nvSpPr>
          <p:spPr>
            <a:xfrm>
              <a:off x="5200650" y="2286000"/>
              <a:ext cx="533400" cy="533400"/>
            </a:xfrm>
            <a:prstGeom prst="ellipse">
              <a:avLst/>
            </a:prstGeom>
            <a:solidFill>
              <a:schemeClr val="dk1">
                <a:alpha val="23921"/>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577" name="Google Shape;577;p11"/>
            <p:cNvSpPr/>
            <p:nvPr/>
          </p:nvSpPr>
          <p:spPr>
            <a:xfrm>
              <a:off x="6096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578" name="Google Shape;578;p11"/>
          <p:cNvGrpSpPr/>
          <p:nvPr/>
        </p:nvGrpSpPr>
        <p:grpSpPr>
          <a:xfrm>
            <a:off x="1181100" y="4169194"/>
            <a:ext cx="6781800" cy="533400"/>
            <a:chOff x="1219200" y="5486400"/>
            <a:chExt cx="6781800" cy="533400"/>
          </a:xfrm>
        </p:grpSpPr>
        <p:grpSp>
          <p:nvGrpSpPr>
            <p:cNvPr id="579" name="Google Shape;579;p11"/>
            <p:cNvGrpSpPr/>
            <p:nvPr/>
          </p:nvGrpSpPr>
          <p:grpSpPr>
            <a:xfrm>
              <a:off x="1219200" y="5486400"/>
              <a:ext cx="3276600" cy="533400"/>
              <a:chOff x="762000" y="5486400"/>
              <a:chExt cx="3276600" cy="533400"/>
            </a:xfrm>
          </p:grpSpPr>
          <p:sp>
            <p:nvSpPr>
              <p:cNvPr id="580" name="Google Shape;580;p11"/>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581" name="Google Shape;581;p11"/>
              <p:cNvSpPr/>
              <p:nvPr/>
            </p:nvSpPr>
            <p:spPr>
              <a:xfrm>
                <a:off x="14478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582" name="Google Shape;582;p11"/>
              <p:cNvSpPr/>
              <p:nvPr/>
            </p:nvSpPr>
            <p:spPr>
              <a:xfrm>
                <a:off x="2133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583" name="Google Shape;583;p11"/>
              <p:cNvSpPr/>
              <p:nvPr/>
            </p:nvSpPr>
            <p:spPr>
              <a:xfrm>
                <a:off x="2819400" y="5486400"/>
                <a:ext cx="533400" cy="533400"/>
              </a:xfrm>
              <a:prstGeom prst="ellipse">
                <a:avLst/>
              </a:prstGeom>
              <a:solidFill>
                <a:srgbClr val="00B050">
                  <a:alpha val="80784"/>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584" name="Google Shape;584;p11"/>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585" name="Google Shape;585;p11"/>
            <p:cNvGrpSpPr/>
            <p:nvPr/>
          </p:nvGrpSpPr>
          <p:grpSpPr>
            <a:xfrm>
              <a:off x="5029200" y="5486400"/>
              <a:ext cx="1219200" cy="533400"/>
              <a:chOff x="5105400" y="5486400"/>
              <a:chExt cx="1219200" cy="533400"/>
            </a:xfrm>
          </p:grpSpPr>
          <p:sp>
            <p:nvSpPr>
              <p:cNvPr id="586" name="Google Shape;586;p11"/>
              <p:cNvSpPr/>
              <p:nvPr/>
            </p:nvSpPr>
            <p:spPr>
              <a:xfrm>
                <a:off x="5105400" y="5486400"/>
                <a:ext cx="533400" cy="533400"/>
              </a:xfrm>
              <a:prstGeom prst="ellipse">
                <a:avLst/>
              </a:prstGeom>
              <a:solidFill>
                <a:srgbClr val="00B050">
                  <a:alpha val="89803"/>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587" name="Google Shape;587;p11"/>
              <p:cNvSpPr/>
              <p:nvPr/>
            </p:nvSpPr>
            <p:spPr>
              <a:xfrm>
                <a:off x="57912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a:ea typeface="Calibri"/>
                    <a:cs typeface="Calibri"/>
                    <a:sym typeface="Calibri"/>
                  </a:rPr>
                  <a:t>o</a:t>
                </a:r>
                <a:endParaRPr dirty="0"/>
              </a:p>
            </p:txBody>
          </p:sp>
        </p:grpSp>
        <p:grpSp>
          <p:nvGrpSpPr>
            <p:cNvPr id="588" name="Google Shape;588;p11"/>
            <p:cNvGrpSpPr/>
            <p:nvPr/>
          </p:nvGrpSpPr>
          <p:grpSpPr>
            <a:xfrm>
              <a:off x="6781800" y="5486400"/>
              <a:ext cx="1219200" cy="533400"/>
              <a:chOff x="6781800" y="5486400"/>
              <a:chExt cx="1219200" cy="533400"/>
            </a:xfrm>
          </p:grpSpPr>
          <p:sp>
            <p:nvSpPr>
              <p:cNvPr id="589" name="Google Shape;589;p11"/>
              <p:cNvSpPr/>
              <p:nvPr/>
            </p:nvSpPr>
            <p:spPr>
              <a:xfrm>
                <a:off x="6781800" y="5486400"/>
                <a:ext cx="533400" cy="533400"/>
              </a:xfrm>
              <a:prstGeom prst="ellipse">
                <a:avLst/>
              </a:prstGeom>
              <a:solidFill>
                <a:srgbClr val="00B050">
                  <a:alpha val="89803"/>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590" name="Google Shape;590;p11"/>
              <p:cNvSpPr/>
              <p:nvPr/>
            </p:nvSpPr>
            <p:spPr>
              <a:xfrm>
                <a:off x="7467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591" name="Google Shape;591;p11"/>
          <p:cNvCxnSpPr>
            <a:stCxn id="567" idx="4"/>
            <a:endCxn id="575" idx="0"/>
          </p:cNvCxnSpPr>
          <p:nvPr/>
        </p:nvCxnSpPr>
        <p:spPr>
          <a:xfrm>
            <a:off x="326898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592" name="Google Shape;592;p11"/>
          <p:cNvCxnSpPr>
            <a:stCxn id="568" idx="4"/>
            <a:endCxn id="575" idx="0"/>
          </p:cNvCxnSpPr>
          <p:nvPr/>
        </p:nvCxnSpPr>
        <p:spPr>
          <a:xfrm>
            <a:off x="4137660" y="134979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593" name="Google Shape;593;p11"/>
          <p:cNvCxnSpPr>
            <a:stCxn id="569" idx="4"/>
            <a:endCxn id="575" idx="0"/>
          </p:cNvCxnSpPr>
          <p:nvPr/>
        </p:nvCxnSpPr>
        <p:spPr>
          <a:xfrm flipH="1">
            <a:off x="4571940" y="134979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594" name="Google Shape;594;p11"/>
          <p:cNvCxnSpPr>
            <a:stCxn id="570" idx="4"/>
            <a:endCxn id="575" idx="0"/>
          </p:cNvCxnSpPr>
          <p:nvPr/>
        </p:nvCxnSpPr>
        <p:spPr>
          <a:xfrm flipH="1">
            <a:off x="457212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595" name="Google Shape;595;p11"/>
          <p:cNvCxnSpPr>
            <a:stCxn id="566" idx="4"/>
            <a:endCxn id="574" idx="0"/>
          </p:cNvCxnSpPr>
          <p:nvPr/>
        </p:nvCxnSpPr>
        <p:spPr>
          <a:xfrm>
            <a:off x="2400300" y="1349794"/>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596" name="Google Shape;596;p11"/>
          <p:cNvCxnSpPr>
            <a:stCxn id="580" idx="0"/>
            <a:endCxn id="573" idx="4"/>
          </p:cNvCxnSpPr>
          <p:nvPr/>
        </p:nvCxnSpPr>
        <p:spPr>
          <a:xfrm rot="10800000" flipH="1">
            <a:off x="1447800" y="2873794"/>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597" name="Google Shape;597;p11"/>
          <p:cNvCxnSpPr>
            <a:stCxn id="582" idx="0"/>
            <a:endCxn id="574" idx="4"/>
          </p:cNvCxnSpPr>
          <p:nvPr/>
        </p:nvCxnSpPr>
        <p:spPr>
          <a:xfrm rot="10800000" flipH="1">
            <a:off x="2819400" y="2873794"/>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598" name="Google Shape;598;p11"/>
          <p:cNvCxnSpPr>
            <a:stCxn id="583" idx="0"/>
            <a:endCxn id="575" idx="4"/>
          </p:cNvCxnSpPr>
          <p:nvPr/>
        </p:nvCxnSpPr>
        <p:spPr>
          <a:xfrm rot="10800000" flipH="1">
            <a:off x="3505200" y="2873794"/>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599" name="Google Shape;599;p11"/>
          <p:cNvCxnSpPr>
            <a:stCxn id="581" idx="0"/>
            <a:endCxn id="576" idx="4"/>
          </p:cNvCxnSpPr>
          <p:nvPr/>
        </p:nvCxnSpPr>
        <p:spPr>
          <a:xfrm rot="10800000" flipH="1">
            <a:off x="2133600" y="2873794"/>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600" name="Google Shape;600;p11"/>
          <p:cNvCxnSpPr>
            <a:stCxn id="584" idx="0"/>
            <a:endCxn id="577" idx="4"/>
          </p:cNvCxnSpPr>
          <p:nvPr/>
        </p:nvCxnSpPr>
        <p:spPr>
          <a:xfrm rot="10800000" flipH="1">
            <a:off x="4191000" y="2873794"/>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601" name="Google Shape;601;p11"/>
          <p:cNvCxnSpPr>
            <a:stCxn id="587" idx="0"/>
            <a:endCxn id="573" idx="4"/>
          </p:cNvCxnSpPr>
          <p:nvPr/>
        </p:nvCxnSpPr>
        <p:spPr>
          <a:xfrm rot="10800000">
            <a:off x="2781300" y="2873794"/>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602" name="Google Shape;602;p11"/>
          <p:cNvCxnSpPr>
            <a:stCxn id="590" idx="1"/>
            <a:endCxn id="573" idx="4"/>
          </p:cNvCxnSpPr>
          <p:nvPr/>
        </p:nvCxnSpPr>
        <p:spPr>
          <a:xfrm rot="10800000">
            <a:off x="2781415" y="2873909"/>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603" name="Google Shape;603;p11"/>
          <p:cNvCxnSpPr>
            <a:stCxn id="587" idx="0"/>
            <a:endCxn id="574" idx="4"/>
          </p:cNvCxnSpPr>
          <p:nvPr/>
        </p:nvCxnSpPr>
        <p:spPr>
          <a:xfrm rot="10800000">
            <a:off x="3676800" y="2873794"/>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604" name="Google Shape;604;p11"/>
          <p:cNvCxnSpPr>
            <a:stCxn id="590" idx="1"/>
            <a:endCxn id="574" idx="4"/>
          </p:cNvCxnSpPr>
          <p:nvPr/>
        </p:nvCxnSpPr>
        <p:spPr>
          <a:xfrm rot="10800000">
            <a:off x="3676615" y="2873909"/>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605" name="Google Shape;605;p11"/>
          <p:cNvCxnSpPr>
            <a:stCxn id="586" idx="0"/>
            <a:endCxn id="575" idx="4"/>
          </p:cNvCxnSpPr>
          <p:nvPr/>
        </p:nvCxnSpPr>
        <p:spPr>
          <a:xfrm rot="10800000">
            <a:off x="4572000" y="2873794"/>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606" name="Google Shape;606;p11"/>
          <p:cNvCxnSpPr>
            <a:stCxn id="589" idx="0"/>
            <a:endCxn id="575" idx="4"/>
          </p:cNvCxnSpPr>
          <p:nvPr/>
        </p:nvCxnSpPr>
        <p:spPr>
          <a:xfrm rot="10800000">
            <a:off x="4572000" y="2873794"/>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607" name="Google Shape;607;p11"/>
          <p:cNvCxnSpPr>
            <a:stCxn id="586" idx="0"/>
            <a:endCxn id="576" idx="4"/>
          </p:cNvCxnSpPr>
          <p:nvPr/>
        </p:nvCxnSpPr>
        <p:spPr>
          <a:xfrm rot="10800000" flipH="1">
            <a:off x="5257800" y="2873794"/>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608" name="Google Shape;608;p11"/>
          <p:cNvCxnSpPr>
            <a:stCxn id="589" idx="0"/>
            <a:endCxn id="576" idx="4"/>
          </p:cNvCxnSpPr>
          <p:nvPr/>
        </p:nvCxnSpPr>
        <p:spPr>
          <a:xfrm rot="10800000">
            <a:off x="5467500" y="2873794"/>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609" name="Google Shape;609;p11"/>
          <p:cNvCxnSpPr>
            <a:stCxn id="586" idx="0"/>
            <a:endCxn id="577" idx="4"/>
          </p:cNvCxnSpPr>
          <p:nvPr/>
        </p:nvCxnSpPr>
        <p:spPr>
          <a:xfrm rot="10800000" flipH="1">
            <a:off x="5257800" y="2873794"/>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610" name="Google Shape;610;p11"/>
          <p:cNvCxnSpPr>
            <a:stCxn id="589" idx="0"/>
            <a:endCxn id="577" idx="4"/>
          </p:cNvCxnSpPr>
          <p:nvPr/>
        </p:nvCxnSpPr>
        <p:spPr>
          <a:xfrm rot="10800000">
            <a:off x="6362700" y="2873794"/>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611" name="Google Shape;611;p11"/>
          <p:cNvCxnSpPr>
            <a:stCxn id="568" idx="4"/>
            <a:endCxn id="574" idx="0"/>
          </p:cNvCxnSpPr>
          <p:nvPr/>
        </p:nvCxnSpPr>
        <p:spPr>
          <a:xfrm flipH="1">
            <a:off x="3676560" y="1349794"/>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612" name="Google Shape;612;p11"/>
          <p:cNvCxnSpPr>
            <a:stCxn id="568" idx="4"/>
            <a:endCxn id="576" idx="0"/>
          </p:cNvCxnSpPr>
          <p:nvPr/>
        </p:nvCxnSpPr>
        <p:spPr>
          <a:xfrm>
            <a:off x="4137660" y="1349794"/>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613" name="Google Shape;613;p11"/>
          <p:cNvCxnSpPr>
            <a:stCxn id="571" idx="4"/>
            <a:endCxn id="576" idx="0"/>
          </p:cNvCxnSpPr>
          <p:nvPr/>
        </p:nvCxnSpPr>
        <p:spPr>
          <a:xfrm flipH="1">
            <a:off x="5467500" y="1349794"/>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614" name="Google Shape;614;p11"/>
          <p:cNvCxnSpPr>
            <a:stCxn id="569" idx="4"/>
            <a:endCxn id="574" idx="0"/>
          </p:cNvCxnSpPr>
          <p:nvPr/>
        </p:nvCxnSpPr>
        <p:spPr>
          <a:xfrm flipH="1">
            <a:off x="3676740" y="1349794"/>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615" name="Google Shape;615;p11"/>
          <p:cNvCxnSpPr>
            <a:stCxn id="569" idx="4"/>
            <a:endCxn id="576" idx="0"/>
          </p:cNvCxnSpPr>
          <p:nvPr/>
        </p:nvCxnSpPr>
        <p:spPr>
          <a:xfrm>
            <a:off x="5006340" y="1349794"/>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616" name="Google Shape;616;p11"/>
          <p:cNvCxnSpPr>
            <a:stCxn id="570" idx="4"/>
            <a:endCxn id="574" idx="0"/>
          </p:cNvCxnSpPr>
          <p:nvPr/>
        </p:nvCxnSpPr>
        <p:spPr>
          <a:xfrm flipH="1">
            <a:off x="3676620" y="1349794"/>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617" name="Google Shape;617;p11"/>
          <p:cNvCxnSpPr>
            <a:stCxn id="570" idx="4"/>
            <a:endCxn id="575" idx="0"/>
          </p:cNvCxnSpPr>
          <p:nvPr/>
        </p:nvCxnSpPr>
        <p:spPr>
          <a:xfrm flipH="1">
            <a:off x="457212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618" name="Google Shape;618;p11"/>
          <p:cNvCxnSpPr>
            <a:stCxn id="570" idx="4"/>
            <a:endCxn id="576" idx="0"/>
          </p:cNvCxnSpPr>
          <p:nvPr/>
        </p:nvCxnSpPr>
        <p:spPr>
          <a:xfrm flipH="1">
            <a:off x="5467320" y="1349794"/>
            <a:ext cx="407700" cy="990600"/>
          </a:xfrm>
          <a:prstGeom prst="straightConnector1">
            <a:avLst/>
          </a:prstGeom>
          <a:noFill/>
          <a:ln w="9525" cap="flat" cmpd="sng">
            <a:solidFill>
              <a:srgbClr val="000000"/>
            </a:solidFill>
            <a:prstDash val="solid"/>
            <a:round/>
            <a:headEnd type="none" w="sm" len="sm"/>
            <a:tailEnd type="none" w="sm" len="sm"/>
          </a:ln>
        </p:spPr>
      </p:cxnSp>
      <p:sp>
        <p:nvSpPr>
          <p:cNvPr id="619" name="Google Shape;619;p11"/>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620" name="Google Shape;620;p11"/>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621" name="Google Shape;621;p11"/>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622" name="Google Shape;622;p11"/>
          <p:cNvSpPr txBox="1"/>
          <p:nvPr/>
        </p:nvSpPr>
        <p:spPr>
          <a:xfrm>
            <a:off x="128166" y="929245"/>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623" name="Google Shape;623;p11"/>
          <p:cNvSpPr txBox="1"/>
          <p:nvPr/>
        </p:nvSpPr>
        <p:spPr>
          <a:xfrm>
            <a:off x="186357" y="2453245"/>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624" name="Google Shape;624;p11"/>
          <p:cNvSpPr txBox="1"/>
          <p:nvPr/>
        </p:nvSpPr>
        <p:spPr>
          <a:xfrm>
            <a:off x="45292" y="429089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sp>
        <p:nvSpPr>
          <p:cNvPr id="625" name="Google Shape;625;p11"/>
          <p:cNvSpPr txBox="1"/>
          <p:nvPr/>
        </p:nvSpPr>
        <p:spPr>
          <a:xfrm>
            <a:off x="1226392" y="98890"/>
            <a:ext cx="6736508"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dirty="0">
                <a:solidFill>
                  <a:srgbClr val="000000"/>
                </a:solidFill>
                <a:latin typeface="Calibri"/>
                <a:ea typeface="Calibri"/>
                <a:cs typeface="Calibri"/>
                <a:sym typeface="Calibri"/>
              </a:rPr>
              <a:t>Correct responses reflect adequate access </a:t>
            </a:r>
            <a:br>
              <a:rPr lang="en-US" sz="1800" b="1" i="0" u="none" strike="noStrike" cap="none" dirty="0">
                <a:solidFill>
                  <a:srgbClr val="000000"/>
                </a:solidFill>
                <a:latin typeface="Calibri"/>
                <a:ea typeface="Calibri"/>
                <a:cs typeface="Calibri"/>
                <a:sym typeface="Calibri"/>
              </a:rPr>
            </a:br>
            <a:r>
              <a:rPr lang="en-US" sz="1800" b="1" i="0" u="none" strike="noStrike" cap="none" dirty="0">
                <a:solidFill>
                  <a:srgbClr val="000000"/>
                </a:solidFill>
                <a:latin typeface="Calibri"/>
                <a:ea typeface="Calibri"/>
                <a:cs typeface="Calibri"/>
                <a:sym typeface="Calibri"/>
              </a:rPr>
              <a:t>and retrieval of the word and phonemes</a:t>
            </a:r>
            <a:endParaRPr dirty="0"/>
          </a:p>
        </p:txBody>
      </p:sp>
      <p:pic>
        <p:nvPicPr>
          <p:cNvPr id="626" name="Google Shape;626;p11" descr="C:\My Documents\My Pictures\PNT-cat.jpg"/>
          <p:cNvPicPr preferRelativeResize="0"/>
          <p:nvPr/>
        </p:nvPicPr>
        <p:blipFill rotWithShape="1">
          <a:blip r:embed="rId5">
            <a:alphaModFix/>
          </a:blip>
          <a:srcRect l="-1083" t="4333" b="10667"/>
          <a:stretch/>
        </p:blipFill>
        <p:spPr>
          <a:xfrm>
            <a:off x="7739886" y="610438"/>
            <a:ext cx="1039067" cy="833418"/>
          </a:xfrm>
          <a:prstGeom prst="rect">
            <a:avLst/>
          </a:prstGeom>
          <a:noFill/>
          <a:ln>
            <a:noFill/>
          </a:ln>
        </p:spPr>
      </p:pic>
      <p:sp>
        <p:nvSpPr>
          <p:cNvPr id="627" name="Google Shape;627;p11"/>
          <p:cNvSpPr txBox="1"/>
          <p:nvPr/>
        </p:nvSpPr>
        <p:spPr>
          <a:xfrm>
            <a:off x="7424289" y="1443856"/>
            <a:ext cx="165984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dk2"/>
                </a:solidFill>
                <a:latin typeface="Calibri"/>
                <a:ea typeface="Calibri"/>
                <a:cs typeface="Calibri"/>
                <a:sym typeface="Calibri"/>
              </a:rPr>
              <a:t>“Name this picture”</a:t>
            </a:r>
            <a:endParaRPr/>
          </a:p>
        </p:txBody>
      </p:sp>
      <p:pic>
        <p:nvPicPr>
          <p:cNvPr id="2" name="Audio 1">
            <a:hlinkClick r:id="" action="ppaction://media"/>
            <a:extLst>
              <a:ext uri="{FF2B5EF4-FFF2-40B4-BE49-F238E27FC236}">
                <a16:creationId xmlns:a16="http://schemas.microsoft.com/office/drawing/2014/main" id="{F8D9700C-E24C-6B47-99B6-C9648E9412A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162613342"/>
      </p:ext>
    </p:extLst>
  </p:cSld>
  <p:clrMapOvr>
    <a:masterClrMapping/>
  </p:clrMapOvr>
  <mc:AlternateContent xmlns:mc="http://schemas.openxmlformats.org/markup-compatibility/2006">
    <mc:Choice xmlns:p14="http://schemas.microsoft.com/office/powerpoint/2010/main" Requires="p14">
      <p:transition spd="slow" p14:dur="2000" advTm="25357"/>
    </mc:Choice>
    <mc:Fallback>
      <p:transition spd="slow" advTm="25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grpSp>
        <p:nvGrpSpPr>
          <p:cNvPr id="87" name="Google Shape;87;p5"/>
          <p:cNvGrpSpPr/>
          <p:nvPr/>
        </p:nvGrpSpPr>
        <p:grpSpPr>
          <a:xfrm>
            <a:off x="2133600" y="816432"/>
            <a:ext cx="4876800" cy="533400"/>
            <a:chOff x="2133600" y="2286000"/>
            <a:chExt cx="4876800" cy="533400"/>
          </a:xfrm>
        </p:grpSpPr>
        <p:sp>
          <p:nvSpPr>
            <p:cNvPr id="88" name="Google Shape;88;p5"/>
            <p:cNvSpPr/>
            <p:nvPr/>
          </p:nvSpPr>
          <p:spPr>
            <a:xfrm>
              <a:off x="2133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89" name="Google Shape;89;p5"/>
            <p:cNvSpPr/>
            <p:nvPr/>
          </p:nvSpPr>
          <p:spPr>
            <a:xfrm>
              <a:off x="300228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90" name="Google Shape;90;p5"/>
            <p:cNvSpPr/>
            <p:nvPr/>
          </p:nvSpPr>
          <p:spPr>
            <a:xfrm>
              <a:off x="387096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91" name="Google Shape;91;p5"/>
            <p:cNvSpPr/>
            <p:nvPr/>
          </p:nvSpPr>
          <p:spPr>
            <a:xfrm>
              <a:off x="473964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92" name="Google Shape;92;p5"/>
            <p:cNvSpPr/>
            <p:nvPr/>
          </p:nvSpPr>
          <p:spPr>
            <a:xfrm>
              <a:off x="560832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93" name="Google Shape;93;p5"/>
            <p:cNvSpPr/>
            <p:nvPr/>
          </p:nvSpPr>
          <p:spPr>
            <a:xfrm>
              <a:off x="6477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94" name="Google Shape;94;p5"/>
          <p:cNvGrpSpPr/>
          <p:nvPr/>
        </p:nvGrpSpPr>
        <p:grpSpPr>
          <a:xfrm>
            <a:off x="2514600" y="2340432"/>
            <a:ext cx="4114800" cy="533400"/>
            <a:chOff x="2514600" y="2286000"/>
            <a:chExt cx="4114800" cy="533400"/>
          </a:xfrm>
        </p:grpSpPr>
        <p:sp>
          <p:nvSpPr>
            <p:cNvPr id="95" name="Google Shape;95;p5"/>
            <p:cNvSpPr/>
            <p:nvPr/>
          </p:nvSpPr>
          <p:spPr>
            <a:xfrm>
              <a:off x="2514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sz="1200" dirty="0"/>
            </a:p>
          </p:txBody>
        </p:sp>
        <p:sp>
          <p:nvSpPr>
            <p:cNvPr id="96" name="Google Shape;96;p5"/>
            <p:cNvSpPr/>
            <p:nvPr/>
          </p:nvSpPr>
          <p:spPr>
            <a:xfrm>
              <a:off x="340995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200" dirty="0"/>
            </a:p>
          </p:txBody>
        </p:sp>
        <p:sp>
          <p:nvSpPr>
            <p:cNvPr id="97" name="Google Shape;97;p5"/>
            <p:cNvSpPr/>
            <p:nvPr/>
          </p:nvSpPr>
          <p:spPr>
            <a:xfrm>
              <a:off x="43053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sz="1200" dirty="0"/>
            </a:p>
          </p:txBody>
        </p:sp>
        <p:sp>
          <p:nvSpPr>
            <p:cNvPr id="98" name="Google Shape;98;p5"/>
            <p:cNvSpPr/>
            <p:nvPr/>
          </p:nvSpPr>
          <p:spPr>
            <a:xfrm>
              <a:off x="520065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sz="1200" dirty="0"/>
            </a:p>
          </p:txBody>
        </p:sp>
        <p:sp>
          <p:nvSpPr>
            <p:cNvPr id="99" name="Google Shape;99;p5"/>
            <p:cNvSpPr/>
            <p:nvPr/>
          </p:nvSpPr>
          <p:spPr>
            <a:xfrm>
              <a:off x="6096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sz="1200" dirty="0"/>
            </a:p>
          </p:txBody>
        </p:sp>
      </p:grpSp>
      <p:grpSp>
        <p:nvGrpSpPr>
          <p:cNvPr id="100" name="Google Shape;100;p5"/>
          <p:cNvGrpSpPr/>
          <p:nvPr/>
        </p:nvGrpSpPr>
        <p:grpSpPr>
          <a:xfrm>
            <a:off x="1181100" y="4169232"/>
            <a:ext cx="6781800" cy="533400"/>
            <a:chOff x="1219200" y="5486400"/>
            <a:chExt cx="6781800" cy="533400"/>
          </a:xfrm>
        </p:grpSpPr>
        <p:grpSp>
          <p:nvGrpSpPr>
            <p:cNvPr id="101" name="Google Shape;101;p5"/>
            <p:cNvGrpSpPr/>
            <p:nvPr/>
          </p:nvGrpSpPr>
          <p:grpSpPr>
            <a:xfrm>
              <a:off x="1219200" y="5486400"/>
              <a:ext cx="3276600" cy="533400"/>
              <a:chOff x="762000" y="5486400"/>
              <a:chExt cx="3276600" cy="533400"/>
            </a:xfrm>
          </p:grpSpPr>
          <p:sp>
            <p:nvSpPr>
              <p:cNvPr id="102" name="Google Shape;102;p5"/>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a:ea typeface="Calibri"/>
                    <a:cs typeface="Calibri"/>
                    <a:sym typeface="Calibri"/>
                  </a:rPr>
                  <a:t>l</a:t>
                </a:r>
                <a:endParaRPr dirty="0"/>
              </a:p>
            </p:txBody>
          </p:sp>
          <p:sp>
            <p:nvSpPr>
              <p:cNvPr id="103" name="Google Shape;103;p5"/>
              <p:cNvSpPr/>
              <p:nvPr/>
            </p:nvSpPr>
            <p:spPr>
              <a:xfrm>
                <a:off x="14478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104" name="Google Shape;104;p5"/>
              <p:cNvSpPr/>
              <p:nvPr/>
            </p:nvSpPr>
            <p:spPr>
              <a:xfrm>
                <a:off x="21336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105" name="Google Shape;105;p5"/>
              <p:cNvSpPr/>
              <p:nvPr/>
            </p:nvSpPr>
            <p:spPr>
              <a:xfrm>
                <a:off x="28194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106" name="Google Shape;106;p5"/>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107" name="Google Shape;107;p5"/>
            <p:cNvGrpSpPr/>
            <p:nvPr/>
          </p:nvGrpSpPr>
          <p:grpSpPr>
            <a:xfrm>
              <a:off x="5029200" y="5486400"/>
              <a:ext cx="1219200" cy="533400"/>
              <a:chOff x="5105400" y="5486400"/>
              <a:chExt cx="1219200" cy="533400"/>
            </a:xfrm>
          </p:grpSpPr>
          <p:sp>
            <p:nvSpPr>
              <p:cNvPr id="108" name="Google Shape;108;p5"/>
              <p:cNvSpPr/>
              <p:nvPr/>
            </p:nvSpPr>
            <p:spPr>
              <a:xfrm>
                <a:off x="51054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109" name="Google Shape;109;p5"/>
              <p:cNvSpPr/>
              <p:nvPr/>
            </p:nvSpPr>
            <p:spPr>
              <a:xfrm>
                <a:off x="5791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lvl="0" algn="ctr"/>
                <a:r>
                  <a:rPr lang="en-US" dirty="0" err="1">
                    <a:latin typeface="Calibri" panose="020F0502020204030204" pitchFamily="34" charset="0"/>
                    <a:cs typeface="Calibri" panose="020F0502020204030204" pitchFamily="34" charset="0"/>
                  </a:rPr>
                  <a:t>ɔ</a:t>
                </a:r>
                <a:endParaRPr dirty="0">
                  <a:latin typeface="Calibri" panose="020F0502020204030204" pitchFamily="34" charset="0"/>
                  <a:cs typeface="Calibri" panose="020F0502020204030204" pitchFamily="34" charset="0"/>
                </a:endParaRPr>
              </a:p>
            </p:txBody>
          </p:sp>
        </p:grpSp>
        <p:grpSp>
          <p:nvGrpSpPr>
            <p:cNvPr id="110" name="Google Shape;110;p5"/>
            <p:cNvGrpSpPr/>
            <p:nvPr/>
          </p:nvGrpSpPr>
          <p:grpSpPr>
            <a:xfrm>
              <a:off x="6781800" y="5486400"/>
              <a:ext cx="1219200" cy="533400"/>
              <a:chOff x="6781800" y="5486400"/>
              <a:chExt cx="1219200" cy="533400"/>
            </a:xfrm>
          </p:grpSpPr>
          <p:sp>
            <p:nvSpPr>
              <p:cNvPr id="111" name="Google Shape;111;p5"/>
              <p:cNvSpPr/>
              <p:nvPr/>
            </p:nvSpPr>
            <p:spPr>
              <a:xfrm>
                <a:off x="67818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112" name="Google Shape;112;p5"/>
              <p:cNvSpPr/>
              <p:nvPr/>
            </p:nvSpPr>
            <p:spPr>
              <a:xfrm>
                <a:off x="74676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113" name="Google Shape;113;p5"/>
          <p:cNvCxnSpPr>
            <a:stCxn id="89" idx="4"/>
            <a:endCxn id="97" idx="0"/>
          </p:cNvCxnSpPr>
          <p:nvPr/>
        </p:nvCxnSpPr>
        <p:spPr>
          <a:xfrm>
            <a:off x="3268980" y="1349832"/>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14" name="Google Shape;114;p5"/>
          <p:cNvCxnSpPr>
            <a:stCxn id="90" idx="4"/>
            <a:endCxn id="97" idx="0"/>
          </p:cNvCxnSpPr>
          <p:nvPr/>
        </p:nvCxnSpPr>
        <p:spPr>
          <a:xfrm>
            <a:off x="4137660" y="1349832"/>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115" name="Google Shape;115;p5"/>
          <p:cNvCxnSpPr>
            <a:stCxn id="91" idx="4"/>
            <a:endCxn id="97" idx="0"/>
          </p:cNvCxnSpPr>
          <p:nvPr/>
        </p:nvCxnSpPr>
        <p:spPr>
          <a:xfrm flipH="1">
            <a:off x="4571940" y="1349832"/>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116" name="Google Shape;116;p5"/>
          <p:cNvCxnSpPr>
            <a:stCxn id="92" idx="4"/>
            <a:endCxn id="97" idx="0"/>
          </p:cNvCxnSpPr>
          <p:nvPr/>
        </p:nvCxnSpPr>
        <p:spPr>
          <a:xfrm flipH="1">
            <a:off x="4572120" y="1349832"/>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17" name="Google Shape;117;p5"/>
          <p:cNvCxnSpPr>
            <a:stCxn id="88" idx="4"/>
            <a:endCxn id="96" idx="0"/>
          </p:cNvCxnSpPr>
          <p:nvPr/>
        </p:nvCxnSpPr>
        <p:spPr>
          <a:xfrm>
            <a:off x="2400300" y="1349832"/>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118" name="Google Shape;118;p5"/>
          <p:cNvCxnSpPr>
            <a:stCxn id="102" idx="0"/>
            <a:endCxn id="95" idx="4"/>
          </p:cNvCxnSpPr>
          <p:nvPr/>
        </p:nvCxnSpPr>
        <p:spPr>
          <a:xfrm rot="10800000" flipH="1">
            <a:off x="1447800" y="2873832"/>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119" name="Google Shape;119;p5"/>
          <p:cNvCxnSpPr>
            <a:stCxn id="104" idx="0"/>
            <a:endCxn id="96" idx="4"/>
          </p:cNvCxnSpPr>
          <p:nvPr/>
        </p:nvCxnSpPr>
        <p:spPr>
          <a:xfrm rot="10800000" flipH="1">
            <a:off x="2819400" y="2873832"/>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120" name="Google Shape;120;p5"/>
          <p:cNvCxnSpPr>
            <a:stCxn id="105" idx="0"/>
            <a:endCxn id="97" idx="4"/>
          </p:cNvCxnSpPr>
          <p:nvPr/>
        </p:nvCxnSpPr>
        <p:spPr>
          <a:xfrm rot="10800000" flipH="1">
            <a:off x="3505200" y="2873832"/>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121" name="Google Shape;121;p5"/>
          <p:cNvCxnSpPr>
            <a:stCxn id="103" idx="0"/>
            <a:endCxn id="98" idx="4"/>
          </p:cNvCxnSpPr>
          <p:nvPr/>
        </p:nvCxnSpPr>
        <p:spPr>
          <a:xfrm rot="10800000" flipH="1">
            <a:off x="2133600" y="2873832"/>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122" name="Google Shape;122;p5"/>
          <p:cNvCxnSpPr>
            <a:stCxn id="106" idx="0"/>
            <a:endCxn id="99" idx="4"/>
          </p:cNvCxnSpPr>
          <p:nvPr/>
        </p:nvCxnSpPr>
        <p:spPr>
          <a:xfrm rot="10800000" flipH="1">
            <a:off x="4191000" y="2873832"/>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123" name="Google Shape;123;p5"/>
          <p:cNvCxnSpPr>
            <a:stCxn id="109" idx="0"/>
            <a:endCxn id="95" idx="4"/>
          </p:cNvCxnSpPr>
          <p:nvPr/>
        </p:nvCxnSpPr>
        <p:spPr>
          <a:xfrm rot="10800000">
            <a:off x="2781300" y="2873832"/>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124" name="Google Shape;124;p5"/>
          <p:cNvCxnSpPr>
            <a:stCxn id="112" idx="1"/>
            <a:endCxn id="95" idx="4"/>
          </p:cNvCxnSpPr>
          <p:nvPr/>
        </p:nvCxnSpPr>
        <p:spPr>
          <a:xfrm rot="10800000">
            <a:off x="2781415" y="2873947"/>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125" name="Google Shape;125;p5"/>
          <p:cNvCxnSpPr>
            <a:stCxn id="109" idx="0"/>
            <a:endCxn id="96" idx="4"/>
          </p:cNvCxnSpPr>
          <p:nvPr/>
        </p:nvCxnSpPr>
        <p:spPr>
          <a:xfrm rot="10800000">
            <a:off x="3676800" y="2873832"/>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126" name="Google Shape;126;p5"/>
          <p:cNvCxnSpPr>
            <a:stCxn id="112" idx="1"/>
            <a:endCxn id="96" idx="4"/>
          </p:cNvCxnSpPr>
          <p:nvPr/>
        </p:nvCxnSpPr>
        <p:spPr>
          <a:xfrm rot="10800000">
            <a:off x="3676615" y="2873947"/>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127" name="Google Shape;127;p5"/>
          <p:cNvCxnSpPr>
            <a:stCxn id="108" idx="0"/>
            <a:endCxn id="97" idx="4"/>
          </p:cNvCxnSpPr>
          <p:nvPr/>
        </p:nvCxnSpPr>
        <p:spPr>
          <a:xfrm rot="10800000">
            <a:off x="4572000" y="2873832"/>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128" name="Google Shape;128;p5"/>
          <p:cNvCxnSpPr>
            <a:stCxn id="111" idx="0"/>
            <a:endCxn id="97" idx="4"/>
          </p:cNvCxnSpPr>
          <p:nvPr/>
        </p:nvCxnSpPr>
        <p:spPr>
          <a:xfrm rot="10800000">
            <a:off x="4572000" y="2873832"/>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129" name="Google Shape;129;p5"/>
          <p:cNvCxnSpPr>
            <a:stCxn id="108" idx="0"/>
            <a:endCxn id="98" idx="4"/>
          </p:cNvCxnSpPr>
          <p:nvPr/>
        </p:nvCxnSpPr>
        <p:spPr>
          <a:xfrm rot="10800000" flipH="1">
            <a:off x="5257800" y="2873832"/>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130" name="Google Shape;130;p5"/>
          <p:cNvCxnSpPr>
            <a:stCxn id="111" idx="0"/>
            <a:endCxn id="98" idx="4"/>
          </p:cNvCxnSpPr>
          <p:nvPr/>
        </p:nvCxnSpPr>
        <p:spPr>
          <a:xfrm rot="10800000">
            <a:off x="5467500" y="2873832"/>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131" name="Google Shape;131;p5"/>
          <p:cNvCxnSpPr>
            <a:stCxn id="108" idx="0"/>
            <a:endCxn id="99" idx="4"/>
          </p:cNvCxnSpPr>
          <p:nvPr/>
        </p:nvCxnSpPr>
        <p:spPr>
          <a:xfrm rot="10800000" flipH="1">
            <a:off x="5257800" y="2873832"/>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132" name="Google Shape;132;p5"/>
          <p:cNvCxnSpPr>
            <a:stCxn id="111" idx="0"/>
            <a:endCxn id="99" idx="4"/>
          </p:cNvCxnSpPr>
          <p:nvPr/>
        </p:nvCxnSpPr>
        <p:spPr>
          <a:xfrm rot="10800000">
            <a:off x="6362700" y="2873832"/>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133" name="Google Shape;133;p5"/>
          <p:cNvCxnSpPr>
            <a:stCxn id="90" idx="4"/>
            <a:endCxn id="96" idx="0"/>
          </p:cNvCxnSpPr>
          <p:nvPr/>
        </p:nvCxnSpPr>
        <p:spPr>
          <a:xfrm flipH="1">
            <a:off x="3676560" y="1349832"/>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134" name="Google Shape;134;p5"/>
          <p:cNvCxnSpPr>
            <a:stCxn id="90" idx="4"/>
            <a:endCxn id="98" idx="0"/>
          </p:cNvCxnSpPr>
          <p:nvPr/>
        </p:nvCxnSpPr>
        <p:spPr>
          <a:xfrm>
            <a:off x="4137660" y="1349832"/>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135" name="Google Shape;135;p5"/>
          <p:cNvCxnSpPr>
            <a:stCxn id="93" idx="4"/>
            <a:endCxn id="98" idx="0"/>
          </p:cNvCxnSpPr>
          <p:nvPr/>
        </p:nvCxnSpPr>
        <p:spPr>
          <a:xfrm flipH="1">
            <a:off x="5467500" y="1349832"/>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136" name="Google Shape;136;p5"/>
          <p:cNvCxnSpPr>
            <a:stCxn id="91" idx="4"/>
            <a:endCxn id="96" idx="0"/>
          </p:cNvCxnSpPr>
          <p:nvPr/>
        </p:nvCxnSpPr>
        <p:spPr>
          <a:xfrm flipH="1">
            <a:off x="3676740" y="1349832"/>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137" name="Google Shape;137;p5"/>
          <p:cNvCxnSpPr>
            <a:stCxn id="91" idx="4"/>
            <a:endCxn id="98" idx="0"/>
          </p:cNvCxnSpPr>
          <p:nvPr/>
        </p:nvCxnSpPr>
        <p:spPr>
          <a:xfrm>
            <a:off x="5006340" y="1349832"/>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138" name="Google Shape;138;p5"/>
          <p:cNvCxnSpPr>
            <a:stCxn id="92" idx="4"/>
            <a:endCxn id="96" idx="0"/>
          </p:cNvCxnSpPr>
          <p:nvPr/>
        </p:nvCxnSpPr>
        <p:spPr>
          <a:xfrm flipH="1">
            <a:off x="3676620" y="1349832"/>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139" name="Google Shape;139;p5"/>
          <p:cNvCxnSpPr>
            <a:stCxn id="92" idx="4"/>
            <a:endCxn id="97" idx="0"/>
          </p:cNvCxnSpPr>
          <p:nvPr/>
        </p:nvCxnSpPr>
        <p:spPr>
          <a:xfrm flipH="1">
            <a:off x="4572120" y="1349832"/>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40" name="Google Shape;140;p5"/>
          <p:cNvCxnSpPr>
            <a:stCxn id="92" idx="4"/>
            <a:endCxn id="98" idx="0"/>
          </p:cNvCxnSpPr>
          <p:nvPr/>
        </p:nvCxnSpPr>
        <p:spPr>
          <a:xfrm flipH="1">
            <a:off x="5467320" y="1349832"/>
            <a:ext cx="407700" cy="990600"/>
          </a:xfrm>
          <a:prstGeom prst="straightConnector1">
            <a:avLst/>
          </a:prstGeom>
          <a:noFill/>
          <a:ln w="9525" cap="flat" cmpd="sng">
            <a:solidFill>
              <a:srgbClr val="000000"/>
            </a:solidFill>
            <a:prstDash val="solid"/>
            <a:round/>
            <a:headEnd type="none" w="sm" len="sm"/>
            <a:tailEnd type="none" w="sm" len="sm"/>
          </a:ln>
        </p:spPr>
      </p:cxnSp>
      <p:sp>
        <p:nvSpPr>
          <p:cNvPr id="141" name="Google Shape;141;p5"/>
          <p:cNvSpPr txBox="1"/>
          <p:nvPr/>
        </p:nvSpPr>
        <p:spPr>
          <a:xfrm>
            <a:off x="142033" y="929246"/>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142" name="Google Shape;142;p5"/>
          <p:cNvSpPr txBox="1"/>
          <p:nvPr/>
        </p:nvSpPr>
        <p:spPr>
          <a:xfrm>
            <a:off x="200224" y="2464129"/>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143" name="Google Shape;143;p5"/>
          <p:cNvSpPr txBox="1"/>
          <p:nvPr/>
        </p:nvSpPr>
        <p:spPr>
          <a:xfrm>
            <a:off x="59159" y="4323554"/>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pic>
        <p:nvPicPr>
          <p:cNvPr id="144" name="Google Shape;144;p5" descr="C:\My Documents\My Pictures\PNT-cat.jpg"/>
          <p:cNvPicPr preferRelativeResize="0"/>
          <p:nvPr/>
        </p:nvPicPr>
        <p:blipFill rotWithShape="1">
          <a:blip r:embed="rId5">
            <a:alphaModFix/>
          </a:blip>
          <a:srcRect l="-1083" t="4333" b="10667"/>
          <a:stretch/>
        </p:blipFill>
        <p:spPr>
          <a:xfrm>
            <a:off x="7739886" y="610438"/>
            <a:ext cx="1039067" cy="833418"/>
          </a:xfrm>
          <a:prstGeom prst="rect">
            <a:avLst/>
          </a:prstGeom>
          <a:noFill/>
          <a:ln>
            <a:noFill/>
          </a:ln>
        </p:spPr>
      </p:pic>
      <p:sp>
        <p:nvSpPr>
          <p:cNvPr id="145" name="Google Shape;145;p5"/>
          <p:cNvSpPr txBox="1"/>
          <p:nvPr/>
        </p:nvSpPr>
        <p:spPr>
          <a:xfrm>
            <a:off x="7424289" y="1443856"/>
            <a:ext cx="165984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dk2"/>
                </a:solidFill>
                <a:latin typeface="Calibri"/>
                <a:ea typeface="Calibri"/>
                <a:cs typeface="Calibri"/>
                <a:sym typeface="Calibri"/>
              </a:rPr>
              <a:t>“Name this picture”</a:t>
            </a:r>
            <a:endParaRPr/>
          </a:p>
        </p:txBody>
      </p:sp>
      <p:sp>
        <p:nvSpPr>
          <p:cNvPr id="146" name="Google Shape;146;p5"/>
          <p:cNvSpPr txBox="1"/>
          <p:nvPr/>
        </p:nvSpPr>
        <p:spPr>
          <a:xfrm>
            <a:off x="1594692" y="55900"/>
            <a:ext cx="5726016" cy="64629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dirty="0">
                <a:solidFill>
                  <a:schemeClr val="dk2"/>
                </a:solidFill>
                <a:latin typeface="Calibri"/>
                <a:ea typeface="Calibri"/>
                <a:cs typeface="Calibri"/>
                <a:sym typeface="Calibri"/>
              </a:rPr>
              <a:t>Non-paraphasia responses generally reflect a failure to retrieve a word form for the presented picture</a:t>
            </a:r>
            <a:endParaRPr dirty="0"/>
          </a:p>
        </p:txBody>
      </p:sp>
      <p:sp>
        <p:nvSpPr>
          <p:cNvPr id="147" name="Google Shape;147;p5"/>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148" name="Google Shape;148;p5"/>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149" name="Google Shape;149;p5"/>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2" name="TextBox 1">
            <a:extLst>
              <a:ext uri="{FF2B5EF4-FFF2-40B4-BE49-F238E27FC236}">
                <a16:creationId xmlns:a16="http://schemas.microsoft.com/office/drawing/2014/main" id="{6256B381-3F5A-F840-B2DC-EE2AEDE3AD7E}"/>
              </a:ext>
            </a:extLst>
          </p:cNvPr>
          <p:cNvSpPr txBox="1"/>
          <p:nvPr/>
        </p:nvSpPr>
        <p:spPr>
          <a:xfrm>
            <a:off x="4234770" y="1324654"/>
            <a:ext cx="701040" cy="1015663"/>
          </a:xfrm>
          <a:prstGeom prst="rect">
            <a:avLst/>
          </a:prstGeom>
          <a:noFill/>
        </p:spPr>
        <p:txBody>
          <a:bodyPr wrap="square" rtlCol="0" anchor="ctr">
            <a:spAutoFit/>
          </a:bodyPr>
          <a:lstStyle/>
          <a:p>
            <a:pPr algn="ctr"/>
            <a:r>
              <a:rPr lang="en-US" sz="6000" b="1" dirty="0">
                <a:solidFill>
                  <a:srgbClr val="FF0000"/>
                </a:solidFill>
                <a:latin typeface="Calibri" panose="020F0502020204030204" pitchFamily="34" charset="0"/>
                <a:cs typeface="Calibri" panose="020F0502020204030204" pitchFamily="34" charset="0"/>
              </a:rPr>
              <a:t>?</a:t>
            </a:r>
          </a:p>
        </p:txBody>
      </p:sp>
      <p:pic>
        <p:nvPicPr>
          <p:cNvPr id="3" name="Audio 2">
            <a:hlinkClick r:id="" action="ppaction://media"/>
            <a:extLst>
              <a:ext uri="{FF2B5EF4-FFF2-40B4-BE49-F238E27FC236}">
                <a16:creationId xmlns:a16="http://schemas.microsoft.com/office/drawing/2014/main" id="{1A789692-7308-014D-9733-7FCC26C601E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4045199167"/>
      </p:ext>
    </p:extLst>
  </p:cSld>
  <p:clrMapOvr>
    <a:masterClrMapping/>
  </p:clrMapOvr>
  <mc:AlternateContent xmlns:mc="http://schemas.openxmlformats.org/markup-compatibility/2006">
    <mc:Choice xmlns:p14="http://schemas.microsoft.com/office/powerpoint/2010/main" Requires="p14">
      <p:transition spd="slow" p14:dur="2000" advTm="77943"/>
    </mc:Choice>
    <mc:Fallback>
      <p:transition spd="slow" advTm="77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73"/>
        <p:cNvGrpSpPr/>
        <p:nvPr/>
      </p:nvGrpSpPr>
      <p:grpSpPr>
        <a:xfrm>
          <a:off x="0" y="0"/>
          <a:ext cx="0" cy="0"/>
          <a:chOff x="0" y="0"/>
          <a:chExt cx="0" cy="0"/>
        </a:xfrm>
      </p:grpSpPr>
      <p:graphicFrame>
        <p:nvGraphicFramePr>
          <p:cNvPr id="1174" name="Google Shape;1174;p23"/>
          <p:cNvGraphicFramePr/>
          <p:nvPr>
            <p:extLst>
              <p:ext uri="{D42A27DB-BD31-4B8C-83A1-F6EECF244321}">
                <p14:modId xmlns:p14="http://schemas.microsoft.com/office/powerpoint/2010/main" val="881641783"/>
              </p:ext>
            </p:extLst>
          </p:nvPr>
        </p:nvGraphicFramePr>
        <p:xfrm>
          <a:off x="72887" y="1770222"/>
          <a:ext cx="8765759" cy="2979589"/>
        </p:xfrm>
        <a:graphic>
          <a:graphicData uri="http://schemas.openxmlformats.org/drawingml/2006/table">
            <a:tbl>
              <a:tblPr>
                <a:noFill/>
                <a:tableStyleId>{0AEE222F-17F3-4400-8CDA-33694152557E}</a:tableStyleId>
              </a:tblPr>
              <a:tblGrid>
                <a:gridCol w="2438485">
                  <a:extLst>
                    <a:ext uri="{9D8B030D-6E8A-4147-A177-3AD203B41FA5}">
                      <a16:colId xmlns:a16="http://schemas.microsoft.com/office/drawing/2014/main" val="20000"/>
                    </a:ext>
                  </a:extLst>
                </a:gridCol>
                <a:gridCol w="1208221">
                  <a:extLst>
                    <a:ext uri="{9D8B030D-6E8A-4147-A177-3AD203B41FA5}">
                      <a16:colId xmlns:a16="http://schemas.microsoft.com/office/drawing/2014/main" val="20001"/>
                    </a:ext>
                  </a:extLst>
                </a:gridCol>
                <a:gridCol w="1239865">
                  <a:extLst>
                    <a:ext uri="{9D8B030D-6E8A-4147-A177-3AD203B41FA5}">
                      <a16:colId xmlns:a16="http://schemas.microsoft.com/office/drawing/2014/main" val="20002"/>
                    </a:ext>
                  </a:extLst>
                </a:gridCol>
                <a:gridCol w="1348352">
                  <a:extLst>
                    <a:ext uri="{9D8B030D-6E8A-4147-A177-3AD203B41FA5}">
                      <a16:colId xmlns:a16="http://schemas.microsoft.com/office/drawing/2014/main" val="20003"/>
                    </a:ext>
                  </a:extLst>
                </a:gridCol>
                <a:gridCol w="1374389">
                  <a:extLst>
                    <a:ext uri="{9D8B030D-6E8A-4147-A177-3AD203B41FA5}">
                      <a16:colId xmlns:a16="http://schemas.microsoft.com/office/drawing/2014/main" val="20004"/>
                    </a:ext>
                  </a:extLst>
                </a:gridCol>
                <a:gridCol w="1156447">
                  <a:extLst>
                    <a:ext uri="{9D8B030D-6E8A-4147-A177-3AD203B41FA5}">
                      <a16:colId xmlns:a16="http://schemas.microsoft.com/office/drawing/2014/main" val="20005"/>
                    </a:ext>
                  </a:extLst>
                </a:gridCol>
              </a:tblGrid>
              <a:tr h="781875">
                <a:tc>
                  <a:txBody>
                    <a:bodyPr/>
                    <a:lstStyle/>
                    <a:p>
                      <a:pPr marL="0" marR="0" lvl="0" indent="0" algn="l" rtl="0">
                        <a:lnSpc>
                          <a:spcPct val="100000"/>
                        </a:lnSpc>
                        <a:spcBef>
                          <a:spcPts val="0"/>
                        </a:spcBef>
                        <a:spcAft>
                          <a:spcPts val="0"/>
                        </a:spcAft>
                        <a:buNone/>
                      </a:pPr>
                      <a:r>
                        <a:rPr lang="en-US" sz="1400" b="0" i="1" u="none" strike="noStrike" cap="none" dirty="0">
                          <a:solidFill>
                            <a:srgbClr val="000000"/>
                          </a:solidFill>
                          <a:latin typeface="Calibri"/>
                          <a:ea typeface="Calibri"/>
                          <a:cs typeface="Calibri"/>
                          <a:sym typeface="Calibri"/>
                        </a:rPr>
                        <a:t>Level of </a:t>
                      </a:r>
                      <a:br>
                        <a:rPr lang="en-US" sz="1400" b="0" i="1" u="none" strike="noStrike" cap="none" dirty="0">
                          <a:solidFill>
                            <a:srgbClr val="000000"/>
                          </a:solidFill>
                          <a:latin typeface="Calibri"/>
                          <a:ea typeface="Calibri"/>
                          <a:cs typeface="Calibri"/>
                          <a:sym typeface="Calibri"/>
                        </a:rPr>
                      </a:br>
                      <a:r>
                        <a:rPr lang="en-US" sz="1400" b="0" i="1" u="none" strike="noStrike" cap="none" dirty="0">
                          <a:solidFill>
                            <a:srgbClr val="000000"/>
                          </a:solidFill>
                          <a:latin typeface="Calibri"/>
                          <a:ea typeface="Calibri"/>
                          <a:cs typeface="Calibri"/>
                          <a:sym typeface="Calibri"/>
                        </a:rPr>
                        <a:t>Impairment</a:t>
                      </a:r>
                      <a:endParaRPr sz="1050" dirty="0"/>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gridSpan="2">
                  <a:txBody>
                    <a:bodyPr/>
                    <a:lstStyle/>
                    <a:p>
                      <a:pPr marL="0" marR="0" lvl="0" indent="0" algn="l" rtl="0">
                        <a:lnSpc>
                          <a:spcPct val="100000"/>
                        </a:lnSpc>
                        <a:spcBef>
                          <a:spcPts val="0"/>
                        </a:spcBef>
                        <a:spcAft>
                          <a:spcPts val="0"/>
                        </a:spcAft>
                        <a:buNone/>
                      </a:pPr>
                      <a:r>
                        <a:rPr lang="en-US" sz="1400" b="0" i="1" u="none" strike="noStrike" cap="none" dirty="0">
                          <a:solidFill>
                            <a:srgbClr val="000000"/>
                          </a:solidFill>
                          <a:latin typeface="Calibri"/>
                          <a:ea typeface="Calibri"/>
                          <a:cs typeface="Calibri"/>
                          <a:sym typeface="Calibri"/>
                        </a:rPr>
                        <a:t>Response Type</a:t>
                      </a:r>
                      <a:endParaRPr sz="1400" dirty="0"/>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hMerge="1">
                  <a:txBody>
                    <a:bodyPr/>
                    <a:lstStyle/>
                    <a:p>
                      <a:endParaRPr lang="en-US"/>
                    </a:p>
                  </a:txBody>
                  <a:tcPr/>
                </a:tc>
                <a:tc>
                  <a:txBody>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 </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 </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2000" b="0" i="0" u="none" strike="noStrike" cap="none" dirty="0">
                          <a:solidFill>
                            <a:srgbClr val="000000"/>
                          </a:solidFill>
                          <a:latin typeface="Calibri"/>
                          <a:ea typeface="Calibri"/>
                          <a:cs typeface="Calibri"/>
                          <a:sym typeface="Calibri"/>
                        </a:rPr>
                        <a:t> </a:t>
                      </a:r>
                      <a:endParaRPr dirty="0"/>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483595">
                <a:tc>
                  <a:txBody>
                    <a:bodyPr/>
                    <a:lstStyle/>
                    <a:p>
                      <a:pPr marL="0" marR="0" lvl="0" indent="0" algn="l" rtl="0">
                        <a:lnSpc>
                          <a:spcPct val="100000"/>
                        </a:lnSpc>
                        <a:spcBef>
                          <a:spcPts val="0"/>
                        </a:spcBef>
                        <a:spcAft>
                          <a:spcPts val="0"/>
                        </a:spcAft>
                        <a:buNone/>
                      </a:pPr>
                      <a:r>
                        <a:rPr lang="en-US" sz="2000" b="0" i="0" u="none" strike="noStrike" cap="none" dirty="0">
                          <a:solidFill>
                            <a:srgbClr val="000000"/>
                          </a:solidFill>
                          <a:latin typeface="Calibri"/>
                          <a:ea typeface="Calibri"/>
                          <a:cs typeface="Calibri"/>
                          <a:sym typeface="Calibri"/>
                        </a:rPr>
                        <a:t> </a:t>
                      </a:r>
                      <a:endParaRPr dirty="0"/>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Correct</a:t>
                      </a:r>
                      <a:endParaRPr sz="105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Paraphasia</a:t>
                      </a:r>
                      <a:endParaRPr sz="105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No Response</a:t>
                      </a:r>
                      <a:endParaRPr sz="105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Description</a:t>
                      </a:r>
                      <a:endParaRPr sz="105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Miscellaneous</a:t>
                      </a:r>
                      <a:endParaRPr sz="105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482423">
                <a:tc>
                  <a:txBody>
                    <a:bodyPr/>
                    <a:lstStyle/>
                    <a:p>
                      <a:pPr marL="0" marR="0" lvl="0" indent="0" algn="l"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Failure to select a word form</a:t>
                      </a:r>
                      <a:endParaRPr sz="105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a:t>
                      </a:r>
                      <a:endParaRPr sz="140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a:t>
                      </a:r>
                      <a:endParaRPr lang="en-US" sz="140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a:t>
                      </a:r>
                      <a:endParaRPr sz="140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a:t>
                      </a:r>
                      <a:endParaRPr lang="en-US" sz="140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a:t>
                      </a:r>
                      <a:endParaRPr sz="140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635431">
                <a:tc>
                  <a:txBody>
                    <a:bodyPr/>
                    <a:lstStyle/>
                    <a:p>
                      <a:pPr marL="0" marR="0" lvl="0" indent="0" algn="l"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Mis-selection of the word form (Step 1 breakdown)</a:t>
                      </a:r>
                      <a:endParaRPr sz="105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a:t>
                      </a:r>
                      <a:endParaRPr lang="en-US" sz="140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a:t>
                      </a:r>
                      <a:endParaRPr lang="en-US" sz="140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a:t>
                      </a:r>
                      <a:endParaRPr sz="140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a:t>
                      </a:r>
                      <a:endParaRPr lang="en-US" sz="140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a:t>
                      </a:r>
                      <a:endParaRPr sz="140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lgn="ctr">
                      <a:solidFill>
                        <a:srgbClr val="000000">
                          <a:alpha val="0"/>
                        </a:srgbClr>
                      </a:solidFill>
                      <a:prstDash val="solid"/>
                      <a:round/>
                      <a:headEnd type="none" w="sm" len="sm"/>
                      <a:tailEnd type="none" w="sm" len="sm"/>
                    </a:lnB>
                  </a:tcPr>
                </a:tc>
                <a:extLst>
                  <a:ext uri="{0D108BD9-81ED-4DB2-BD59-A6C34878D82A}">
                    <a16:rowId xmlns:a16="http://schemas.microsoft.com/office/drawing/2014/main" val="10003"/>
                  </a:ext>
                </a:extLst>
              </a:tr>
              <a:tr h="449451">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Calibri"/>
                          <a:ea typeface="Calibri"/>
                          <a:cs typeface="Calibri"/>
                          <a:sym typeface="Calibri"/>
                        </a:rPr>
                        <a:t>Mis-selection of the sound form (Step 2 breakdown)</a:t>
                      </a:r>
                      <a:br>
                        <a:rPr kumimoji="0" lang="en-US" sz="1400" b="0" i="0" u="none" strike="noStrike" kern="0" cap="none" spc="0" normalizeH="0" baseline="0" noProof="0" dirty="0">
                          <a:ln>
                            <a:noFill/>
                          </a:ln>
                          <a:solidFill>
                            <a:srgbClr val="000000"/>
                          </a:solidFill>
                          <a:effectLst/>
                          <a:uLnTx/>
                          <a:uFillTx/>
                          <a:latin typeface="Calibri"/>
                          <a:ea typeface="Calibri"/>
                          <a:cs typeface="Calibri"/>
                          <a:sym typeface="Calibri"/>
                        </a:rPr>
                      </a:br>
                      <a:endParaRPr kumimoji="0" lang="en-US" sz="1050" b="0" i="0" u="none" strike="noStrike" kern="0" cap="none" spc="0" normalizeH="0" baseline="0" noProof="0" dirty="0">
                        <a:ln>
                          <a:noFill/>
                        </a:ln>
                        <a:solidFill>
                          <a:srgbClr val="000000"/>
                        </a:solidFill>
                        <a:effectLst/>
                        <a:uLnTx/>
                        <a:uFillTx/>
                        <a:latin typeface="Arial"/>
                        <a:cs typeface="Arial"/>
                        <a:sym typeface="Arial"/>
                      </a:endParaRPr>
                    </a:p>
                  </a:txBody>
                  <a:tcPr marL="9525" marR="9525" marT="9525" marB="0" anchor="ctr">
                    <a:lnL w="9525" cap="flat" cmpd="sng">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Calibri"/>
                          <a:ea typeface="Calibri"/>
                          <a:cs typeface="Calibri"/>
                          <a:sym typeface="Calibri"/>
                        </a:rPr>
                        <a:t>✗</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a:txBody>
                  <a:tcPr marL="9525" marR="9525" marT="9525"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rgbClr val="000000"/>
                          </a:solidFill>
                          <a:latin typeface="Calibri"/>
                          <a:ea typeface="Calibri"/>
                          <a:cs typeface="Calibri"/>
                          <a:sym typeface="Calibri"/>
                        </a:rPr>
                        <a:t>✓</a:t>
                      </a:r>
                      <a:endParaRPr lang="en-US" sz="1400" dirty="0"/>
                    </a:p>
                  </a:txBody>
                  <a:tcPr marL="9525" marR="9525" marT="9525"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srgbClr val="000000"/>
                          </a:solidFill>
                          <a:effectLst/>
                          <a:uLnTx/>
                          <a:uFillTx/>
                          <a:latin typeface="Calibri"/>
                          <a:ea typeface="Calibri"/>
                          <a:cs typeface="Calibri"/>
                          <a:sym typeface="Calibri"/>
                        </a:rPr>
                        <a:t>✗</a:t>
                      </a:r>
                      <a:endParaRPr kumimoji="0" lang="en-US" sz="1400" b="0" i="0" u="none" strike="noStrike" kern="0" cap="none" spc="0" normalizeH="0" baseline="0" noProof="0" dirty="0">
                        <a:ln>
                          <a:noFill/>
                        </a:ln>
                        <a:solidFill>
                          <a:srgbClr val="000000"/>
                        </a:solidFill>
                        <a:effectLst/>
                        <a:uLnTx/>
                        <a:uFillTx/>
                        <a:latin typeface="Arial"/>
                        <a:cs typeface="Arial"/>
                        <a:sym typeface="Arial"/>
                      </a:endParaRPr>
                    </a:p>
                  </a:txBody>
                  <a:tcPr marL="9525" marR="9525" marT="9525"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400" b="0" i="0" u="none" strike="noStrike" cap="none" dirty="0">
                          <a:solidFill>
                            <a:srgbClr val="000000"/>
                          </a:solidFill>
                          <a:latin typeface="Calibri"/>
                          <a:ea typeface="Calibri"/>
                          <a:cs typeface="Calibri"/>
                          <a:sym typeface="Calibri"/>
                        </a:rPr>
                        <a:t>✗</a:t>
                      </a:r>
                      <a:endParaRPr lang="en-US" sz="1400" dirty="0"/>
                    </a:p>
                  </a:txBody>
                  <a:tcPr marL="9525" marR="9525" marT="9525"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a:t>
                      </a:r>
                      <a:endParaRPr sz="1400" dirty="0"/>
                    </a:p>
                  </a:txBody>
                  <a:tcPr marL="9525" marR="9525" marT="9525" marB="0" anchor="ctr">
                    <a:lnL w="9525" cap="flat" cmpd="sng" algn="ctr">
                      <a:solidFill>
                        <a:srgbClr val="000000">
                          <a:alpha val="0"/>
                        </a:srgbClr>
                      </a:solidFill>
                      <a:prstDash val="solid"/>
                      <a:round/>
                      <a:headEnd type="none" w="sm" len="sm"/>
                      <a:tailEnd type="none" w="sm" len="sm"/>
                    </a:lnL>
                    <a:lnR w="9525" cap="flat" cmpd="sng" algn="ctr">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3400349014"/>
                  </a:ext>
                </a:extLst>
              </a:tr>
            </a:tbl>
          </a:graphicData>
        </a:graphic>
      </p:graphicFrame>
      <p:sp>
        <p:nvSpPr>
          <p:cNvPr id="1175" name="Google Shape;1175;p23"/>
          <p:cNvSpPr txBox="1"/>
          <p:nvPr/>
        </p:nvSpPr>
        <p:spPr>
          <a:xfrm>
            <a:off x="305354" y="229994"/>
            <a:ext cx="4465429" cy="92328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1" i="0" u="none" strike="noStrike" cap="none" dirty="0">
                <a:solidFill>
                  <a:srgbClr val="000000"/>
                </a:solidFill>
                <a:latin typeface="Calibri"/>
                <a:ea typeface="Calibri"/>
                <a:cs typeface="Calibri"/>
                <a:sym typeface="Calibri"/>
              </a:rPr>
              <a:t>The type and prevalence of different response types provides information about the integrity of the naming system.</a:t>
            </a:r>
            <a:endParaRPr dirty="0"/>
          </a:p>
        </p:txBody>
      </p:sp>
      <p:pic>
        <p:nvPicPr>
          <p:cNvPr id="1176" name="Google Shape;1176;p23"/>
          <p:cNvPicPr preferRelativeResize="0"/>
          <p:nvPr/>
        </p:nvPicPr>
        <p:blipFill rotWithShape="1">
          <a:blip r:embed="rId5">
            <a:alphaModFix/>
          </a:blip>
          <a:srcRect/>
          <a:stretch/>
        </p:blipFill>
        <p:spPr>
          <a:xfrm>
            <a:off x="5526155" y="229994"/>
            <a:ext cx="3312491" cy="1720136"/>
          </a:xfrm>
          <a:prstGeom prst="rect">
            <a:avLst/>
          </a:prstGeom>
          <a:noFill/>
          <a:ln>
            <a:noFill/>
          </a:ln>
        </p:spPr>
      </p:pic>
      <p:pic>
        <p:nvPicPr>
          <p:cNvPr id="2" name="Audio 1">
            <a:hlinkClick r:id="" action="ppaction://media"/>
            <a:extLst>
              <a:ext uri="{FF2B5EF4-FFF2-40B4-BE49-F238E27FC236}">
                <a16:creationId xmlns:a16="http://schemas.microsoft.com/office/drawing/2014/main" id="{2C681852-BB48-FB4B-B761-C22FC54767F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909890114"/>
      </p:ext>
    </p:extLst>
  </p:cSld>
  <p:clrMapOvr>
    <a:masterClrMapping/>
  </p:clrMapOvr>
  <mc:AlternateContent xmlns:mc="http://schemas.openxmlformats.org/markup-compatibility/2006">
    <mc:Choice xmlns:p14="http://schemas.microsoft.com/office/powerpoint/2010/main" Requires="p14">
      <p:transition spd="slow" p14:dur="2000" advTm="77232"/>
    </mc:Choice>
    <mc:Fallback>
      <p:transition spd="slow" advTm="772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48E3C8-614B-B341-B73E-D8386B2D9A07}"/>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Using the full scoring protocol in clinical practice</a:t>
            </a:r>
          </a:p>
        </p:txBody>
      </p:sp>
      <p:sp>
        <p:nvSpPr>
          <p:cNvPr id="3" name="Text Placeholder 2">
            <a:extLst>
              <a:ext uri="{FF2B5EF4-FFF2-40B4-BE49-F238E27FC236}">
                <a16:creationId xmlns:a16="http://schemas.microsoft.com/office/drawing/2014/main" id="{150126BE-9D47-4342-B986-E352F74575EF}"/>
              </a:ext>
            </a:extLst>
          </p:cNvPr>
          <p:cNvSpPr>
            <a:spLocks noGrp="1"/>
          </p:cNvSpPr>
          <p:nvPr>
            <p:ph type="body" idx="1"/>
          </p:nvPr>
        </p:nvSpPr>
        <p:spPr>
          <a:xfrm>
            <a:off x="729449" y="1853850"/>
            <a:ext cx="8073587" cy="3289650"/>
          </a:xfrm>
        </p:spPr>
        <p:txBody>
          <a:bodyPr/>
          <a:lstStyle/>
          <a:p>
            <a:r>
              <a:rPr lang="en-US" sz="1600" dirty="0">
                <a:latin typeface="Calibri" panose="020F0502020204030204" pitchFamily="34" charset="0"/>
                <a:cs typeface="Calibri" panose="020F0502020204030204" pitchFamily="34" charset="0"/>
              </a:rPr>
              <a:t>Expand administration of a naming test to include non-paraphasia coding by using the full protocol or, if under more time constraints, tallying the total of correct, lexical paraphasia, </a:t>
            </a:r>
            <a:r>
              <a:rPr lang="en-US" sz="1600" dirty="0" err="1">
                <a:latin typeface="Calibri" panose="020F0502020204030204" pitchFamily="34" charset="0"/>
                <a:cs typeface="Calibri" panose="020F0502020204030204" pitchFamily="34" charset="0"/>
              </a:rPr>
              <a:t>nonlexical</a:t>
            </a:r>
            <a:r>
              <a:rPr lang="en-US" sz="1600" dirty="0">
                <a:latin typeface="Calibri" panose="020F0502020204030204" pitchFamily="34" charset="0"/>
                <a:cs typeface="Calibri" panose="020F0502020204030204" pitchFamily="34" charset="0"/>
              </a:rPr>
              <a:t> paraphasias, and non-paraphasia responses</a:t>
            </a:r>
            <a:br>
              <a:rPr lang="en-US" sz="1600" dirty="0">
                <a:latin typeface="Calibri" panose="020F0502020204030204" pitchFamily="34" charset="0"/>
                <a:cs typeface="Calibri" panose="020F0502020204030204" pitchFamily="34" charset="0"/>
              </a:rPr>
            </a:b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Incorporate a review of psycholinguistic variables to determine if non-paraphasia responses systematically vary along different dimensions (e.g., three syllable words result in non-paraphasia response while two-syllable responses result in </a:t>
            </a:r>
            <a:r>
              <a:rPr lang="en-US" sz="1600" dirty="0" err="1">
                <a:latin typeface="Calibri" panose="020F0502020204030204" pitchFamily="34" charset="0"/>
                <a:cs typeface="Calibri" panose="020F0502020204030204" pitchFamily="34" charset="0"/>
              </a:rPr>
              <a:t>nonlexical</a:t>
            </a:r>
            <a:r>
              <a:rPr lang="en-US" sz="1600" dirty="0">
                <a:latin typeface="Calibri" panose="020F0502020204030204" pitchFamily="34" charset="0"/>
                <a:cs typeface="Calibri" panose="020F0502020204030204" pitchFamily="34" charset="0"/>
              </a:rPr>
              <a:t> responses)</a:t>
            </a:r>
            <a:br>
              <a:rPr lang="en-US" sz="1600" dirty="0">
                <a:latin typeface="Calibri" panose="020F0502020204030204" pitchFamily="34" charset="0"/>
                <a:cs typeface="Calibri" panose="020F0502020204030204" pitchFamily="34" charset="0"/>
              </a:rPr>
            </a:br>
            <a:endParaRPr lang="en-US" sz="1600" dirty="0">
              <a:latin typeface="Calibri" panose="020F0502020204030204" pitchFamily="34" charset="0"/>
              <a:cs typeface="Calibri" panose="020F0502020204030204" pitchFamily="34" charset="0"/>
            </a:endParaRPr>
          </a:p>
          <a:p>
            <a:r>
              <a:rPr lang="en-US" sz="1600" dirty="0">
                <a:latin typeface="Calibri" panose="020F0502020204030204" pitchFamily="34" charset="0"/>
                <a:cs typeface="Calibri" panose="020F0502020204030204" pitchFamily="34" charset="0"/>
              </a:rPr>
              <a:t>Consider the prevalence of non-paraphasia responses and their potential etiology in neurologically complex clients (e.g., bilateral infarcts, superimposed dementia)</a:t>
            </a:r>
          </a:p>
        </p:txBody>
      </p:sp>
      <p:pic>
        <p:nvPicPr>
          <p:cNvPr id="4" name="Audio 3">
            <a:hlinkClick r:id="" action="ppaction://media"/>
            <a:extLst>
              <a:ext uri="{FF2B5EF4-FFF2-40B4-BE49-F238E27FC236}">
                <a16:creationId xmlns:a16="http://schemas.microsoft.com/office/drawing/2014/main" id="{240682FC-F302-464D-842A-70639754C9F6}"/>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752378458"/>
      </p:ext>
    </p:extLst>
  </p:cSld>
  <p:clrMapOvr>
    <a:masterClrMapping/>
  </p:clrMapOvr>
  <mc:AlternateContent xmlns:mc="http://schemas.openxmlformats.org/markup-compatibility/2006">
    <mc:Choice xmlns:p14="http://schemas.microsoft.com/office/powerpoint/2010/main" Requires="p14">
      <p:transition spd="slow" p14:dur="2000" advTm="95343"/>
    </mc:Choice>
    <mc:Fallback>
      <p:transition spd="slow" advTm="953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1A1B51-B084-0F42-B750-3A51BCB1AFCB}"/>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Time constraints and productivity requirements</a:t>
            </a:r>
          </a:p>
        </p:txBody>
      </p:sp>
      <p:sp>
        <p:nvSpPr>
          <p:cNvPr id="3" name="Text Placeholder 2">
            <a:extLst>
              <a:ext uri="{FF2B5EF4-FFF2-40B4-BE49-F238E27FC236}">
                <a16:creationId xmlns:a16="http://schemas.microsoft.com/office/drawing/2014/main" id="{BA5DF147-7732-1E4A-B379-0D2D1CCF156C}"/>
              </a:ext>
            </a:extLst>
          </p:cNvPr>
          <p:cNvSpPr>
            <a:spLocks noGrp="1"/>
          </p:cNvSpPr>
          <p:nvPr>
            <p:ph type="body" idx="1"/>
          </p:nvPr>
        </p:nvSpPr>
        <p:spPr/>
        <p:txBody>
          <a:bodyPr/>
          <a:lstStyle/>
          <a:p>
            <a:pPr marL="146050" indent="0">
              <a:buNone/>
            </a:pPr>
            <a:r>
              <a:rPr lang="en-US" sz="1600" b="1" i="1" dirty="0">
                <a:latin typeface="Calibri" panose="020F0502020204030204" pitchFamily="34" charset="0"/>
                <a:cs typeface="Calibri" panose="020F0502020204030204" pitchFamily="34" charset="0"/>
              </a:rPr>
              <a:t>We recognize that time is a significant barrier to conducting thorough assessments.</a:t>
            </a:r>
          </a:p>
          <a:p>
            <a:pPr marL="146050" indent="0">
              <a:buNone/>
            </a:pPr>
            <a:endParaRPr lang="en-US" sz="1600" dirty="0">
              <a:latin typeface="Calibri" panose="020F0502020204030204" pitchFamily="34" charset="0"/>
              <a:cs typeface="Calibri" panose="020F0502020204030204" pitchFamily="34" charset="0"/>
            </a:endParaRPr>
          </a:p>
          <a:p>
            <a:pPr marL="146050" indent="0">
              <a:buNone/>
            </a:pPr>
            <a:r>
              <a:rPr lang="en-US" sz="1600" i="1" dirty="0">
                <a:latin typeface="Calibri" panose="020F0502020204030204" pitchFamily="34" charset="0"/>
                <a:cs typeface="Calibri" panose="020F0502020204030204" pitchFamily="34" charset="0"/>
              </a:rPr>
              <a:t>Present and future anomia assessment work:</a:t>
            </a:r>
            <a:endParaRPr lang="en-US" sz="1400" i="1" dirty="0">
              <a:latin typeface="Calibri" panose="020F0502020204030204" pitchFamily="34" charset="0"/>
              <a:cs typeface="Calibri" panose="020F0502020204030204" pitchFamily="34" charset="0"/>
            </a:endParaRPr>
          </a:p>
          <a:p>
            <a:pPr marL="488950" indent="-342900">
              <a:buAutoNum type="arabicParenBoth"/>
            </a:pPr>
            <a:r>
              <a:rPr lang="en-US" sz="1400" dirty="0">
                <a:latin typeface="Calibri" panose="020F0502020204030204" pitchFamily="34" charset="0"/>
                <a:cs typeface="Calibri" panose="020F0502020204030204" pitchFamily="34" charset="0"/>
              </a:rPr>
              <a:t>Further develop and refine a computer-adaptive version of the PNT for clinical practice</a:t>
            </a:r>
            <a:br>
              <a:rPr lang="en-US" sz="1400" dirty="0">
                <a:latin typeface="Calibri" panose="020F0502020204030204" pitchFamily="34" charset="0"/>
                <a:cs typeface="Calibri" panose="020F0502020204030204" pitchFamily="34" charset="0"/>
              </a:rPr>
            </a:br>
            <a:endParaRPr lang="en-US" sz="1400" dirty="0">
              <a:latin typeface="Calibri" panose="020F0502020204030204" pitchFamily="34" charset="0"/>
              <a:cs typeface="Calibri" panose="020F0502020204030204" pitchFamily="34" charset="0"/>
            </a:endParaRPr>
          </a:p>
          <a:p>
            <a:pPr marL="488950" indent="-342900">
              <a:buAutoNum type="arabicParenBoth"/>
            </a:pPr>
            <a:r>
              <a:rPr lang="en-US" sz="1400" dirty="0">
                <a:latin typeface="Calibri" panose="020F0502020204030204" pitchFamily="34" charset="0"/>
                <a:cs typeface="Calibri" panose="020F0502020204030204" pitchFamily="34" charset="0"/>
              </a:rPr>
              <a:t>Create a clinical software application that error codes responses on the PNT using automatic speech recognition (similar to Siri or Alexa)</a:t>
            </a:r>
          </a:p>
        </p:txBody>
      </p:sp>
      <p:pic>
        <p:nvPicPr>
          <p:cNvPr id="4" name="Audio 3">
            <a:hlinkClick r:id="" action="ppaction://media"/>
            <a:extLst>
              <a:ext uri="{FF2B5EF4-FFF2-40B4-BE49-F238E27FC236}">
                <a16:creationId xmlns:a16="http://schemas.microsoft.com/office/drawing/2014/main" id="{7C2CA45B-8212-084B-A5D9-0443BE3A0C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856296834"/>
      </p:ext>
    </p:extLst>
  </p:cSld>
  <p:clrMapOvr>
    <a:masterClrMapping/>
  </p:clrMapOvr>
  <mc:AlternateContent xmlns:mc="http://schemas.openxmlformats.org/markup-compatibility/2006">
    <mc:Choice xmlns:p14="http://schemas.microsoft.com/office/powerpoint/2010/main" Requires="p14">
      <p:transition spd="slow" p14:dur="2000" advTm="51217"/>
    </mc:Choice>
    <mc:Fallback>
      <p:transition spd="slow" advTm="512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34C68-086B-B349-B840-0DE9A9FF9D90}"/>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Help us help you!</a:t>
            </a:r>
          </a:p>
        </p:txBody>
      </p:sp>
      <p:sp>
        <p:nvSpPr>
          <p:cNvPr id="3" name="Text Placeholder 2">
            <a:extLst>
              <a:ext uri="{FF2B5EF4-FFF2-40B4-BE49-F238E27FC236}">
                <a16:creationId xmlns:a16="http://schemas.microsoft.com/office/drawing/2014/main" id="{634FDE7C-583C-3445-9480-293962A1A651}"/>
              </a:ext>
            </a:extLst>
          </p:cNvPr>
          <p:cNvSpPr>
            <a:spLocks noGrp="1"/>
          </p:cNvSpPr>
          <p:nvPr>
            <p:ph type="body" idx="1"/>
          </p:nvPr>
        </p:nvSpPr>
        <p:spPr>
          <a:xfrm>
            <a:off x="729450" y="2015067"/>
            <a:ext cx="7688700" cy="2324908"/>
          </a:xfrm>
        </p:spPr>
        <p:txBody>
          <a:bodyPr/>
          <a:lstStyle/>
          <a:p>
            <a:pPr marL="146050" indent="0">
              <a:buNone/>
            </a:pPr>
            <a:r>
              <a:rPr lang="en-US" sz="1600" dirty="0">
                <a:latin typeface="Calibri" panose="020F0502020204030204" pitchFamily="34" charset="0"/>
                <a:cs typeface="Calibri" panose="020F0502020204030204" pitchFamily="34" charset="0"/>
              </a:rPr>
              <a:t>Our lab was recently awarded a multimillion-dollar grant to create a universal, efficient, computer-adaptive test for anomia. Patient recruitment in the northern Oregon and southern Washington region will begin in the coming months, and we will be reaching out to local clinicians to aid in the recruitment process.</a:t>
            </a:r>
          </a:p>
          <a:p>
            <a:pPr marL="146050" indent="0">
              <a:buNone/>
            </a:pPr>
            <a:endParaRPr lang="en-US" sz="1600" dirty="0">
              <a:latin typeface="Calibri" panose="020F0502020204030204" pitchFamily="34" charset="0"/>
              <a:cs typeface="Calibri" panose="020F0502020204030204" pitchFamily="34" charset="0"/>
            </a:endParaRPr>
          </a:p>
          <a:p>
            <a:pPr marL="146050" indent="0">
              <a:buNone/>
            </a:pPr>
            <a:r>
              <a:rPr lang="en-US" sz="1600" b="1" dirty="0">
                <a:latin typeface="Calibri" panose="020F0502020204030204" pitchFamily="34" charset="0"/>
                <a:cs typeface="Calibri" panose="020F0502020204030204" pitchFamily="34" charset="0"/>
              </a:rPr>
              <a:t>To stay up-to-date about where we are in the recruitment process, please contact us:</a:t>
            </a:r>
          </a:p>
          <a:p>
            <a:pPr marL="603250" lvl="1" indent="0">
              <a:buNone/>
            </a:pPr>
            <a:r>
              <a:rPr lang="en-US" sz="1600" dirty="0">
                <a:latin typeface="Calibri" panose="020F0502020204030204" pitchFamily="34" charset="0"/>
                <a:cs typeface="Calibri" panose="020F0502020204030204" pitchFamily="34" charset="0"/>
              </a:rPr>
              <a:t>Aging and Adult Language Disorders Lab</a:t>
            </a:r>
            <a:br>
              <a:rPr lang="en-US" sz="1600" dirty="0">
                <a:latin typeface="Calibri" panose="020F0502020204030204" pitchFamily="34" charset="0"/>
                <a:cs typeface="Calibri" panose="020F0502020204030204" pitchFamily="34" charset="0"/>
              </a:rPr>
            </a:br>
            <a:r>
              <a:rPr lang="en-US" sz="1600" dirty="0" err="1">
                <a:latin typeface="Calibri" panose="020F0502020204030204" pitchFamily="34" charset="0"/>
                <a:cs typeface="Calibri" panose="020F0502020204030204" pitchFamily="34" charset="0"/>
              </a:rPr>
              <a:t>psulang.cognition@gmail.com</a:t>
            </a:r>
            <a:r>
              <a:rPr lang="en-US" sz="1600" dirty="0">
                <a:latin typeface="Calibri" panose="020F0502020204030204" pitchFamily="34" charset="0"/>
                <a:cs typeface="Calibri" panose="020F0502020204030204" pitchFamily="34" charset="0"/>
              </a:rPr>
              <a:t> / 503-725-3275</a:t>
            </a:r>
            <a:br>
              <a:rPr lang="en-US" sz="1600" dirty="0">
                <a:latin typeface="Calibri" panose="020F0502020204030204" pitchFamily="34" charset="0"/>
                <a:cs typeface="Calibri" panose="020F0502020204030204" pitchFamily="34" charset="0"/>
              </a:rPr>
            </a:br>
            <a:r>
              <a:rPr lang="en-US" sz="1600" dirty="0">
                <a:latin typeface="Calibri" panose="020F0502020204030204" pitchFamily="34" charset="0"/>
                <a:cs typeface="Calibri" panose="020F0502020204030204" pitchFamily="34" charset="0"/>
              </a:rPr>
              <a:t>https://</a:t>
            </a:r>
            <a:r>
              <a:rPr lang="en-US" sz="1600" dirty="0" err="1">
                <a:latin typeface="Calibri" panose="020F0502020204030204" pitchFamily="34" charset="0"/>
                <a:cs typeface="Calibri" panose="020F0502020204030204" pitchFamily="34" charset="0"/>
              </a:rPr>
              <a:t>aaldresearch.wixsite.com</a:t>
            </a:r>
            <a:r>
              <a:rPr lang="en-US" sz="1600" dirty="0">
                <a:latin typeface="Calibri" panose="020F0502020204030204" pitchFamily="34" charset="0"/>
                <a:cs typeface="Calibri" panose="020F0502020204030204" pitchFamily="34" charset="0"/>
              </a:rPr>
              <a:t>/</a:t>
            </a:r>
            <a:r>
              <a:rPr lang="en-US" sz="1600" dirty="0" err="1">
                <a:latin typeface="Calibri" panose="020F0502020204030204" pitchFamily="34" charset="0"/>
                <a:cs typeface="Calibri" panose="020F0502020204030204" pitchFamily="34" charset="0"/>
              </a:rPr>
              <a:t>aald</a:t>
            </a:r>
            <a:endParaRPr lang="en-US" sz="1600" dirty="0">
              <a:latin typeface="Calibri" panose="020F0502020204030204" pitchFamily="34" charset="0"/>
              <a:cs typeface="Calibri" panose="020F0502020204030204" pitchFamily="34" charset="0"/>
            </a:endParaRPr>
          </a:p>
        </p:txBody>
      </p:sp>
      <p:pic>
        <p:nvPicPr>
          <p:cNvPr id="4" name="Audio 3">
            <a:hlinkClick r:id="" action="ppaction://media"/>
            <a:extLst>
              <a:ext uri="{FF2B5EF4-FFF2-40B4-BE49-F238E27FC236}">
                <a16:creationId xmlns:a16="http://schemas.microsoft.com/office/drawing/2014/main" id="{62DC2F6F-4976-D346-9F34-E66BCFF44B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581098803"/>
      </p:ext>
    </p:extLst>
  </p:cSld>
  <p:clrMapOvr>
    <a:masterClrMapping/>
  </p:clrMapOvr>
  <mc:AlternateContent xmlns:mc="http://schemas.openxmlformats.org/markup-compatibility/2006">
    <mc:Choice xmlns:p14="http://schemas.microsoft.com/office/powerpoint/2010/main" Requires="p14">
      <p:transition spd="slow" p14:dur="2000" advTm="48439"/>
    </mc:Choice>
    <mc:Fallback>
      <p:transition spd="slow" advTm="484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3"/>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lt1"/>
              </a:buClr>
              <a:buSzPts val="3600"/>
              <a:buNone/>
            </a:pPr>
            <a:r>
              <a:rPr lang="en-US" dirty="0">
                <a:latin typeface="Calibri"/>
                <a:ea typeface="Calibri"/>
                <a:cs typeface="Calibri"/>
                <a:sym typeface="Calibri"/>
              </a:rPr>
              <a:t>Overview of the remainder of the PNT scoring protocol </a:t>
            </a:r>
            <a:endParaRPr dirty="0"/>
          </a:p>
        </p:txBody>
      </p:sp>
      <p:pic>
        <p:nvPicPr>
          <p:cNvPr id="2" name="Audio 1">
            <a:hlinkClick r:id="" action="ppaction://media"/>
            <a:extLst>
              <a:ext uri="{FF2B5EF4-FFF2-40B4-BE49-F238E27FC236}">
                <a16:creationId xmlns:a16="http://schemas.microsoft.com/office/drawing/2014/main" id="{FE4B8B1D-102F-E54B-B6E0-CCDFC6BD1F2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817"/>
    </mc:Choice>
    <mc:Fallback>
      <p:transition spd="slow" advTm="128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4" name="Google Shape;1204;g9b04d8390c_0_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dirty="0">
                <a:latin typeface="Calibri" panose="020F0502020204030204" pitchFamily="34" charset="0"/>
                <a:cs typeface="Calibri" panose="020F0502020204030204" pitchFamily="34" charset="0"/>
              </a:rPr>
              <a:t>References for further review</a:t>
            </a:r>
            <a:endParaRPr dirty="0">
              <a:latin typeface="Calibri" panose="020F0502020204030204" pitchFamily="34" charset="0"/>
              <a:cs typeface="Calibri" panose="020F0502020204030204" pitchFamily="34" charset="0"/>
            </a:endParaRPr>
          </a:p>
        </p:txBody>
      </p:sp>
      <p:sp>
        <p:nvSpPr>
          <p:cNvPr id="1205" name="Google Shape;1205;g9b04d8390c_0_9"/>
          <p:cNvSpPr txBox="1">
            <a:spLocks noGrp="1"/>
          </p:cNvSpPr>
          <p:nvPr>
            <p:ph type="body" idx="1"/>
          </p:nvPr>
        </p:nvSpPr>
        <p:spPr>
          <a:xfrm>
            <a:off x="729450" y="1998132"/>
            <a:ext cx="7688700" cy="3145367"/>
          </a:xfrm>
          <a:prstGeom prst="rect">
            <a:avLst/>
          </a:prstGeom>
          <a:noFill/>
          <a:ln>
            <a:noFill/>
          </a:ln>
        </p:spPr>
        <p:txBody>
          <a:bodyPr spcFirstLastPara="1" wrap="square" lIns="91425" tIns="91425" rIns="91425" bIns="91425" anchor="t" anchorCtr="0">
            <a:noAutofit/>
          </a:bodyPr>
          <a:lstStyle/>
          <a:p>
            <a:pPr marL="146050" indent="0">
              <a:buNone/>
            </a:pPr>
            <a:r>
              <a:rPr lang="en-US" sz="1600" dirty="0">
                <a:solidFill>
                  <a:srgbClr val="666666"/>
                </a:solidFill>
                <a:latin typeface="Calibri" panose="020F0502020204030204" pitchFamily="34" charset="0"/>
                <a:cs typeface="Calibri" panose="020F0502020204030204" pitchFamily="34" charset="0"/>
              </a:rPr>
              <a:t>Roach, A., Schwartz, M.F., Martin, N., Grewal, R.S., &amp; </a:t>
            </a:r>
            <a:r>
              <a:rPr lang="en-US" sz="1600" dirty="0" err="1">
                <a:solidFill>
                  <a:srgbClr val="666666"/>
                </a:solidFill>
                <a:latin typeface="Calibri" panose="020F0502020204030204" pitchFamily="34" charset="0"/>
                <a:cs typeface="Calibri" panose="020F0502020204030204" pitchFamily="34" charset="0"/>
              </a:rPr>
              <a:t>Brecher</a:t>
            </a:r>
            <a:r>
              <a:rPr lang="en-US" sz="1600" dirty="0">
                <a:solidFill>
                  <a:srgbClr val="666666"/>
                </a:solidFill>
                <a:latin typeface="Calibri" panose="020F0502020204030204" pitchFamily="34" charset="0"/>
                <a:cs typeface="Calibri" panose="020F0502020204030204" pitchFamily="34" charset="0"/>
              </a:rPr>
              <a:t>, A. (1996). The Philadelphia Naming Test: Scoring and Rationale. Clinical Aphasiology, 24, 121-133.</a:t>
            </a:r>
            <a:endParaRPr lang="en-US" sz="1600" b="1" dirty="0">
              <a:latin typeface="Calibri" panose="020F0502020204030204" pitchFamily="34" charset="0"/>
              <a:cs typeface="Calibri" panose="020F0502020204030204" pitchFamily="34" charset="0"/>
              <a:sym typeface="Calibri"/>
            </a:endParaRPr>
          </a:p>
          <a:p>
            <a:pPr marL="146050" lvl="0" indent="0">
              <a:buNone/>
            </a:pPr>
            <a:br>
              <a:rPr lang="en-US" sz="1600" b="1" dirty="0">
                <a:latin typeface="Calibri"/>
                <a:cs typeface="Calibri"/>
                <a:sym typeface="Calibri"/>
              </a:rPr>
            </a:br>
            <a:r>
              <a:rPr lang="en-US" sz="1600" b="1" dirty="0">
                <a:latin typeface="Calibri"/>
                <a:cs typeface="Calibri"/>
                <a:sym typeface="Calibri"/>
              </a:rPr>
              <a:t>Link to the PNT developers’ materials: </a:t>
            </a:r>
          </a:p>
          <a:p>
            <a:pPr marL="146050" lvl="0" indent="0">
              <a:buNone/>
            </a:pPr>
            <a:r>
              <a:rPr lang="en-US" sz="1600" dirty="0">
                <a:latin typeface="Calibri"/>
                <a:cs typeface="Calibri"/>
                <a:sym typeface="Calibri"/>
                <a:hlinkClick r:id="rId5"/>
              </a:rPr>
              <a:t>https://</a:t>
            </a:r>
            <a:r>
              <a:rPr lang="en-US" sz="1600" dirty="0" err="1">
                <a:latin typeface="Calibri"/>
                <a:cs typeface="Calibri"/>
                <a:sym typeface="Calibri"/>
                <a:hlinkClick r:id="rId5"/>
              </a:rPr>
              <a:t>mrri.org</a:t>
            </a:r>
            <a:r>
              <a:rPr lang="en-US" sz="1600" dirty="0">
                <a:latin typeface="Calibri"/>
                <a:cs typeface="Calibri"/>
                <a:sym typeface="Calibri"/>
                <a:hlinkClick r:id="rId5"/>
              </a:rPr>
              <a:t>/</a:t>
            </a:r>
            <a:r>
              <a:rPr lang="en-US" sz="1600" dirty="0" err="1">
                <a:latin typeface="Calibri"/>
                <a:cs typeface="Calibri"/>
                <a:sym typeface="Calibri"/>
                <a:hlinkClick r:id="rId5"/>
              </a:rPr>
              <a:t>philadelphia</a:t>
            </a:r>
            <a:r>
              <a:rPr lang="en-US" sz="1600" dirty="0">
                <a:latin typeface="Calibri"/>
                <a:cs typeface="Calibri"/>
                <a:sym typeface="Calibri"/>
                <a:hlinkClick r:id="rId5"/>
              </a:rPr>
              <a:t>-naming-test/</a:t>
            </a:r>
            <a:endParaRPr lang="en-US" sz="1600" dirty="0">
              <a:latin typeface="Calibri"/>
              <a:cs typeface="Calibri"/>
              <a:sym typeface="Calibri"/>
            </a:endParaRPr>
          </a:p>
        </p:txBody>
      </p:sp>
      <p:pic>
        <p:nvPicPr>
          <p:cNvPr id="2" name="Audio 1">
            <a:hlinkClick r:id="" action="ppaction://media"/>
            <a:extLst>
              <a:ext uri="{FF2B5EF4-FFF2-40B4-BE49-F238E27FC236}">
                <a16:creationId xmlns:a16="http://schemas.microsoft.com/office/drawing/2014/main" id="{45D0896C-3184-1B47-B444-11EB2B0052E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803"/>
    </mc:Choice>
    <mc:Fallback>
      <p:transition spd="slow" advTm="33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51515"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625ABB-B510-3B4E-8D9E-91949300679A}"/>
              </a:ext>
            </a:extLst>
          </p:cNvPr>
          <p:cNvSpPr>
            <a:spLocks noGrp="1"/>
          </p:cNvSpPr>
          <p:nvPr>
            <p:ph type="title"/>
          </p:nvPr>
        </p:nvSpPr>
        <p:spPr/>
        <p:txBody>
          <a:bodyPr/>
          <a:lstStyle/>
          <a:p>
            <a:r>
              <a:rPr lang="en-US" sz="6000" dirty="0">
                <a:latin typeface="Calibri" panose="020F0502020204030204" pitchFamily="34" charset="0"/>
                <a:cs typeface="Calibri" panose="020F0502020204030204" pitchFamily="34" charset="0"/>
              </a:rPr>
              <a:t>Thank you!</a:t>
            </a:r>
            <a:endParaRPr lang="en-US" sz="2400" dirty="0">
              <a:latin typeface="Calibri" panose="020F0502020204030204" pitchFamily="34" charset="0"/>
              <a:cs typeface="Calibri" panose="020F0502020204030204" pitchFamily="34" charset="0"/>
            </a:endParaRPr>
          </a:p>
        </p:txBody>
      </p:sp>
      <p:pic>
        <p:nvPicPr>
          <p:cNvPr id="3" name="Audio 2">
            <a:hlinkClick r:id="" action="ppaction://media"/>
            <a:extLst>
              <a:ext uri="{FF2B5EF4-FFF2-40B4-BE49-F238E27FC236}">
                <a16:creationId xmlns:a16="http://schemas.microsoft.com/office/drawing/2014/main" id="{56857C7D-93F6-064C-B009-217EDA960CA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420279833"/>
      </p:ext>
    </p:extLst>
  </p:cSld>
  <p:clrMapOvr>
    <a:masterClrMapping/>
  </p:clrMapOvr>
  <mc:AlternateContent xmlns:mc="http://schemas.openxmlformats.org/markup-compatibility/2006">
    <mc:Choice xmlns:p14="http://schemas.microsoft.com/office/powerpoint/2010/main" Requires="p14">
      <p:transition spd="slow" p14:dur="2000" advTm="12348"/>
    </mc:Choice>
    <mc:Fallback>
      <p:transition spd="slow" advTm="123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2" name="TextBox 1">
            <a:extLst>
              <a:ext uri="{FF2B5EF4-FFF2-40B4-BE49-F238E27FC236}">
                <a16:creationId xmlns:a16="http://schemas.microsoft.com/office/drawing/2014/main" id="{2388E133-6C43-6C44-8DB8-39FBD7281824}"/>
              </a:ext>
            </a:extLst>
          </p:cNvPr>
          <p:cNvSpPr txBox="1"/>
          <p:nvPr/>
        </p:nvSpPr>
        <p:spPr>
          <a:xfrm>
            <a:off x="0" y="1102"/>
            <a:ext cx="3081363" cy="338554"/>
          </a:xfrm>
          <a:prstGeom prst="rect">
            <a:avLst/>
          </a:prstGeom>
          <a:solidFill>
            <a:schemeClr val="accent1"/>
          </a:solidFill>
        </p:spPr>
        <p:txBody>
          <a:bodyPr wrap="square" rtlCol="0">
            <a:spAutoFit/>
          </a:bodyPr>
          <a:lstStyle/>
          <a:p>
            <a:pPr algn="ctr"/>
            <a:r>
              <a:rPr lang="en-US" sz="1600" b="1" dirty="0">
                <a:solidFill>
                  <a:schemeClr val="bg1"/>
                </a:solidFill>
                <a:latin typeface="Calibri" panose="020F0502020204030204" pitchFamily="34" charset="0"/>
                <a:cs typeface="Calibri" panose="020F0502020204030204" pitchFamily="34" charset="0"/>
              </a:rPr>
              <a:t>PNT Coding Flowchart</a:t>
            </a:r>
          </a:p>
        </p:txBody>
      </p:sp>
      <p:cxnSp>
        <p:nvCxnSpPr>
          <p:cNvPr id="7" name="Straight Arrow Connector 6">
            <a:extLst>
              <a:ext uri="{FF2B5EF4-FFF2-40B4-BE49-F238E27FC236}">
                <a16:creationId xmlns:a16="http://schemas.microsoft.com/office/drawing/2014/main" id="{D2E789B1-AAB6-9E46-9927-D8D316FDFC1F}"/>
              </a:ext>
            </a:extLst>
          </p:cNvPr>
          <p:cNvCxnSpPr>
            <a:cxnSpLocks/>
            <a:stCxn id="66" idx="2"/>
            <a:endCxn id="64" idx="0"/>
          </p:cNvCxnSpPr>
          <p:nvPr/>
        </p:nvCxnSpPr>
        <p:spPr>
          <a:xfrm>
            <a:off x="1026432" y="1644522"/>
            <a:ext cx="2817" cy="68734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51DE9462-9F92-4A48-BF13-C59CB67DF352}"/>
              </a:ext>
            </a:extLst>
          </p:cNvPr>
          <p:cNvCxnSpPr>
            <a:cxnSpLocks/>
            <a:stCxn id="64" idx="2"/>
            <a:endCxn id="63" idx="0"/>
          </p:cNvCxnSpPr>
          <p:nvPr/>
        </p:nvCxnSpPr>
        <p:spPr>
          <a:xfrm flipH="1">
            <a:off x="1026432" y="3316430"/>
            <a:ext cx="2817" cy="66502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Google Shape;182;p27">
            <a:extLst>
              <a:ext uri="{FF2B5EF4-FFF2-40B4-BE49-F238E27FC236}">
                <a16:creationId xmlns:a16="http://schemas.microsoft.com/office/drawing/2014/main" id="{926E50D7-B376-284A-8CA8-89DE37E7F405}"/>
              </a:ext>
            </a:extLst>
          </p:cNvPr>
          <p:cNvSpPr txBox="1"/>
          <p:nvPr/>
        </p:nvSpPr>
        <p:spPr>
          <a:xfrm>
            <a:off x="167200" y="3981459"/>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latin typeface="Calibri" panose="020F0502020204030204" pitchFamily="34" charset="0"/>
                <a:ea typeface="Lato"/>
                <a:cs typeface="Calibri" panose="020F0502020204030204" pitchFamily="34" charset="0"/>
                <a:sym typeface="Lato"/>
              </a:rPr>
              <a:t>Is the response </a:t>
            </a:r>
            <a:r>
              <a:rPr lang="en-US" sz="1200" dirty="0">
                <a:latin typeface="Calibri" panose="020F0502020204030204" pitchFamily="34" charset="0"/>
                <a:ea typeface="Lato"/>
                <a:cs typeface="Calibri" panose="020F0502020204030204" pitchFamily="34" charset="0"/>
                <a:sym typeface="Lato"/>
              </a:rPr>
              <a:t>a paraphasia?</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64" name="Google Shape;182;p27">
            <a:extLst>
              <a:ext uri="{FF2B5EF4-FFF2-40B4-BE49-F238E27FC236}">
                <a16:creationId xmlns:a16="http://schemas.microsoft.com/office/drawing/2014/main" id="{565268F4-A822-C44B-8B33-F8593CD133C5}"/>
              </a:ext>
            </a:extLst>
          </p:cNvPr>
          <p:cNvSpPr txBox="1"/>
          <p:nvPr/>
        </p:nvSpPr>
        <p:spPr>
          <a:xfrm>
            <a:off x="170017" y="2331869"/>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a</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noun?</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66" name="Google Shape;182;p27">
            <a:extLst>
              <a:ext uri="{FF2B5EF4-FFF2-40B4-BE49-F238E27FC236}">
                <a16:creationId xmlns:a16="http://schemas.microsoft.com/office/drawing/2014/main" id="{10EAFD1F-0D87-3F44-B1ED-4C814F3A2A99}"/>
              </a:ext>
            </a:extLst>
          </p:cNvPr>
          <p:cNvSpPr txBox="1"/>
          <p:nvPr/>
        </p:nvSpPr>
        <p:spPr>
          <a:xfrm>
            <a:off x="167200" y="659961"/>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correct?</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22" name="Straight Arrow Connector 21">
            <a:extLst>
              <a:ext uri="{FF2B5EF4-FFF2-40B4-BE49-F238E27FC236}">
                <a16:creationId xmlns:a16="http://schemas.microsoft.com/office/drawing/2014/main" id="{501FD153-B042-7E4B-95FF-5DF78331D29D}"/>
              </a:ext>
            </a:extLst>
          </p:cNvPr>
          <p:cNvCxnSpPr>
            <a:cxnSpLocks/>
            <a:stCxn id="66" idx="3"/>
          </p:cNvCxnSpPr>
          <p:nvPr/>
        </p:nvCxnSpPr>
        <p:spPr>
          <a:xfrm>
            <a:off x="1885663" y="1152242"/>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259AB8EF-E501-CB44-A496-7C4748867622}"/>
              </a:ext>
            </a:extLst>
          </p:cNvPr>
          <p:cNvCxnSpPr>
            <a:cxnSpLocks/>
          </p:cNvCxnSpPr>
          <p:nvPr/>
        </p:nvCxnSpPr>
        <p:spPr>
          <a:xfrm>
            <a:off x="1885663" y="281016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E821005E-AAD1-CF42-AF7D-B45774B841EF}"/>
              </a:ext>
            </a:extLst>
          </p:cNvPr>
          <p:cNvCxnSpPr>
            <a:cxnSpLocks/>
          </p:cNvCxnSpPr>
          <p:nvPr/>
        </p:nvCxnSpPr>
        <p:spPr>
          <a:xfrm>
            <a:off x="1885663" y="403805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42997C20-FF6B-5E46-B78D-4388C87B7D7D}"/>
              </a:ext>
            </a:extLst>
          </p:cNvPr>
          <p:cNvCxnSpPr>
            <a:cxnSpLocks/>
          </p:cNvCxnSpPr>
          <p:nvPr/>
        </p:nvCxnSpPr>
        <p:spPr>
          <a:xfrm>
            <a:off x="1885663" y="4870579"/>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B7198E15-E63B-5248-8F9D-39D7DBC885E7}"/>
              </a:ext>
            </a:extLst>
          </p:cNvPr>
          <p:cNvSpPr txBox="1"/>
          <p:nvPr/>
        </p:nvSpPr>
        <p:spPr>
          <a:xfrm>
            <a:off x="2571463" y="914244"/>
            <a:ext cx="1222299"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Correct (C)</a:t>
            </a:r>
          </a:p>
        </p:txBody>
      </p:sp>
      <p:sp>
        <p:nvSpPr>
          <p:cNvPr id="104" name="TextBox 103">
            <a:extLst>
              <a:ext uri="{FF2B5EF4-FFF2-40B4-BE49-F238E27FC236}">
                <a16:creationId xmlns:a16="http://schemas.microsoft.com/office/drawing/2014/main" id="{D32FB4EC-9196-364D-8DEF-CBC3542CF6E3}"/>
              </a:ext>
            </a:extLst>
          </p:cNvPr>
          <p:cNvSpPr txBox="1"/>
          <p:nvPr/>
        </p:nvSpPr>
        <p:spPr>
          <a:xfrm>
            <a:off x="7341463" y="3699830"/>
            <a:ext cx="1225296"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Formal (F) *</a:t>
            </a:r>
          </a:p>
        </p:txBody>
      </p:sp>
      <p:sp>
        <p:nvSpPr>
          <p:cNvPr id="106" name="TextBox 105">
            <a:extLst>
              <a:ext uri="{FF2B5EF4-FFF2-40B4-BE49-F238E27FC236}">
                <a16:creationId xmlns:a16="http://schemas.microsoft.com/office/drawing/2014/main" id="{E956C59B-BB28-AB48-9537-896A33D3A72D}"/>
              </a:ext>
            </a:extLst>
          </p:cNvPr>
          <p:cNvSpPr txBox="1"/>
          <p:nvPr/>
        </p:nvSpPr>
        <p:spPr>
          <a:xfrm>
            <a:off x="2568466" y="3802391"/>
            <a:ext cx="1225296" cy="461665"/>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Code as miscellaneous</a:t>
            </a:r>
          </a:p>
        </p:txBody>
      </p:sp>
      <p:sp>
        <p:nvSpPr>
          <p:cNvPr id="107" name="TextBox 106">
            <a:extLst>
              <a:ext uri="{FF2B5EF4-FFF2-40B4-BE49-F238E27FC236}">
                <a16:creationId xmlns:a16="http://schemas.microsoft.com/office/drawing/2014/main" id="{75104C4E-C71E-1D4A-9264-46E7FEE971CD}"/>
              </a:ext>
            </a:extLst>
          </p:cNvPr>
          <p:cNvSpPr txBox="1"/>
          <p:nvPr/>
        </p:nvSpPr>
        <p:spPr>
          <a:xfrm>
            <a:off x="2571463" y="4639746"/>
            <a:ext cx="1225296" cy="461665"/>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Code as paraphasia</a:t>
            </a:r>
          </a:p>
        </p:txBody>
      </p:sp>
      <p:sp>
        <p:nvSpPr>
          <p:cNvPr id="26" name="TextBox 25">
            <a:extLst>
              <a:ext uri="{FF2B5EF4-FFF2-40B4-BE49-F238E27FC236}">
                <a16:creationId xmlns:a16="http://schemas.microsoft.com/office/drawing/2014/main" id="{B2623AEC-8FC9-C54F-88D5-BD23618767E2}"/>
              </a:ext>
            </a:extLst>
          </p:cNvPr>
          <p:cNvSpPr txBox="1"/>
          <p:nvPr/>
        </p:nvSpPr>
        <p:spPr>
          <a:xfrm>
            <a:off x="2014168" y="102430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16" name="TextBox 115">
            <a:extLst>
              <a:ext uri="{FF2B5EF4-FFF2-40B4-BE49-F238E27FC236}">
                <a16:creationId xmlns:a16="http://schemas.microsoft.com/office/drawing/2014/main" id="{0689BFA0-CE22-DF43-A04F-57E4DB430394}"/>
              </a:ext>
            </a:extLst>
          </p:cNvPr>
          <p:cNvSpPr txBox="1"/>
          <p:nvPr/>
        </p:nvSpPr>
        <p:spPr>
          <a:xfrm>
            <a:off x="841064" y="184171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17" name="TextBox 116">
            <a:extLst>
              <a:ext uri="{FF2B5EF4-FFF2-40B4-BE49-F238E27FC236}">
                <a16:creationId xmlns:a16="http://schemas.microsoft.com/office/drawing/2014/main" id="{35BA775C-3AF3-FF4C-B7D8-EA7E45CCF58F}"/>
              </a:ext>
            </a:extLst>
          </p:cNvPr>
          <p:cNvSpPr txBox="1"/>
          <p:nvPr/>
        </p:nvSpPr>
        <p:spPr>
          <a:xfrm>
            <a:off x="841063" y="3540945"/>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18" name="TextBox 117">
            <a:extLst>
              <a:ext uri="{FF2B5EF4-FFF2-40B4-BE49-F238E27FC236}">
                <a16:creationId xmlns:a16="http://schemas.microsoft.com/office/drawing/2014/main" id="{6A8E0DE9-EFCB-9147-98BE-47347559D8EC}"/>
              </a:ext>
            </a:extLst>
          </p:cNvPr>
          <p:cNvSpPr txBox="1"/>
          <p:nvPr/>
        </p:nvSpPr>
        <p:spPr>
          <a:xfrm>
            <a:off x="2014167" y="2702673"/>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23" name="TextBox 122">
            <a:extLst>
              <a:ext uri="{FF2B5EF4-FFF2-40B4-BE49-F238E27FC236}">
                <a16:creationId xmlns:a16="http://schemas.microsoft.com/office/drawing/2014/main" id="{5DFBE398-5EF7-C343-9CCF-89F7D987B0A9}"/>
              </a:ext>
            </a:extLst>
          </p:cNvPr>
          <p:cNvSpPr txBox="1"/>
          <p:nvPr/>
        </p:nvSpPr>
        <p:spPr>
          <a:xfrm>
            <a:off x="2014167" y="4761982"/>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26" name="TextBox 125">
            <a:extLst>
              <a:ext uri="{FF2B5EF4-FFF2-40B4-BE49-F238E27FC236}">
                <a16:creationId xmlns:a16="http://schemas.microsoft.com/office/drawing/2014/main" id="{EE816109-81BB-2848-9133-09474C6F239E}"/>
              </a:ext>
            </a:extLst>
          </p:cNvPr>
          <p:cNvSpPr txBox="1"/>
          <p:nvPr/>
        </p:nvSpPr>
        <p:spPr>
          <a:xfrm>
            <a:off x="2014167" y="3910114"/>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46" name="Google Shape;182;p27">
            <a:extLst>
              <a:ext uri="{FF2B5EF4-FFF2-40B4-BE49-F238E27FC236}">
                <a16:creationId xmlns:a16="http://schemas.microsoft.com/office/drawing/2014/main" id="{51F17C1E-39E2-E843-B35F-C64A23FBBF05}"/>
              </a:ext>
            </a:extLst>
          </p:cNvPr>
          <p:cNvSpPr txBox="1"/>
          <p:nvPr/>
        </p:nvSpPr>
        <p:spPr>
          <a:xfrm>
            <a:off x="2555107" y="2276572"/>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a</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phrase or a single verb, adjective, </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or adverb?</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47" name="Straight Arrow Connector 46">
            <a:extLst>
              <a:ext uri="{FF2B5EF4-FFF2-40B4-BE49-F238E27FC236}">
                <a16:creationId xmlns:a16="http://schemas.microsoft.com/office/drawing/2014/main" id="{722604C9-B624-E441-85FB-8EEB09EF2678}"/>
              </a:ext>
            </a:extLst>
          </p:cNvPr>
          <p:cNvCxnSpPr>
            <a:cxnSpLocks/>
          </p:cNvCxnSpPr>
          <p:nvPr/>
        </p:nvCxnSpPr>
        <p:spPr>
          <a:xfrm>
            <a:off x="4260170" y="234558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A83417C-9C7B-1049-87F7-22C1A3B3601A}"/>
              </a:ext>
            </a:extLst>
          </p:cNvPr>
          <p:cNvCxnSpPr>
            <a:cxnSpLocks/>
          </p:cNvCxnSpPr>
          <p:nvPr/>
        </p:nvCxnSpPr>
        <p:spPr>
          <a:xfrm>
            <a:off x="4260170" y="3176532"/>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56610F5F-F77E-6343-8A7F-EB8875A7EDBA}"/>
              </a:ext>
            </a:extLst>
          </p:cNvPr>
          <p:cNvSpPr txBox="1"/>
          <p:nvPr/>
        </p:nvSpPr>
        <p:spPr>
          <a:xfrm>
            <a:off x="4417702" y="3053421"/>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50" name="TextBox 49">
            <a:extLst>
              <a:ext uri="{FF2B5EF4-FFF2-40B4-BE49-F238E27FC236}">
                <a16:creationId xmlns:a16="http://schemas.microsoft.com/office/drawing/2014/main" id="{A5E6303F-AB61-9E45-95AF-B3C004D0C29F}"/>
              </a:ext>
            </a:extLst>
          </p:cNvPr>
          <p:cNvSpPr txBox="1"/>
          <p:nvPr/>
        </p:nvSpPr>
        <p:spPr>
          <a:xfrm>
            <a:off x="4417701" y="2217644"/>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52" name="Google Shape;182;p27">
            <a:extLst>
              <a:ext uri="{FF2B5EF4-FFF2-40B4-BE49-F238E27FC236}">
                <a16:creationId xmlns:a16="http://schemas.microsoft.com/office/drawing/2014/main" id="{F3CA0FCA-43B4-6042-9590-BA15667D580D}"/>
              </a:ext>
            </a:extLst>
          </p:cNvPr>
          <p:cNvSpPr txBox="1"/>
          <p:nvPr/>
        </p:nvSpPr>
        <p:spPr>
          <a:xfrm>
            <a:off x="4951285" y="3010807"/>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 Does the response share </a:t>
            </a:r>
            <a:r>
              <a:rPr lang="en-US" sz="1200" i="1" dirty="0">
                <a:latin typeface="Calibri" panose="020F0502020204030204" pitchFamily="34" charset="0"/>
                <a:ea typeface="Lato"/>
                <a:cs typeface="Calibri" panose="020F0502020204030204" pitchFamily="34" charset="0"/>
                <a:sym typeface="Lato"/>
              </a:rPr>
              <a:t>only </a:t>
            </a:r>
            <a:r>
              <a:rPr lang="en-US" sz="1200" dirty="0">
                <a:latin typeface="Calibri" panose="020F0502020204030204" pitchFamily="34" charset="0"/>
                <a:ea typeface="Lato"/>
                <a:cs typeface="Calibri" panose="020F0502020204030204" pitchFamily="34" charset="0"/>
                <a:sym typeface="Lato"/>
              </a:rPr>
              <a:t>a phonological relationship with </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the target?</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53" name="Straight Arrow Connector 52">
            <a:extLst>
              <a:ext uri="{FF2B5EF4-FFF2-40B4-BE49-F238E27FC236}">
                <a16:creationId xmlns:a16="http://schemas.microsoft.com/office/drawing/2014/main" id="{5D029732-75FF-6C47-A500-E83FB7D99BE0}"/>
              </a:ext>
            </a:extLst>
          </p:cNvPr>
          <p:cNvCxnSpPr>
            <a:cxnSpLocks/>
          </p:cNvCxnSpPr>
          <p:nvPr/>
        </p:nvCxnSpPr>
        <p:spPr>
          <a:xfrm>
            <a:off x="6662708" y="3102051"/>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E8988E15-AC38-BE42-94CC-827C85A665B7}"/>
              </a:ext>
            </a:extLst>
          </p:cNvPr>
          <p:cNvCxnSpPr>
            <a:cxnSpLocks/>
          </p:cNvCxnSpPr>
          <p:nvPr/>
        </p:nvCxnSpPr>
        <p:spPr>
          <a:xfrm>
            <a:off x="6662708" y="3933003"/>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E1BC3016-F9BC-7440-AE7B-60D9C69443E8}"/>
              </a:ext>
            </a:extLst>
          </p:cNvPr>
          <p:cNvSpPr txBox="1"/>
          <p:nvPr/>
        </p:nvSpPr>
        <p:spPr>
          <a:xfrm>
            <a:off x="6820240" y="3809892"/>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56" name="TextBox 55">
            <a:extLst>
              <a:ext uri="{FF2B5EF4-FFF2-40B4-BE49-F238E27FC236}">
                <a16:creationId xmlns:a16="http://schemas.microsoft.com/office/drawing/2014/main" id="{DA81E535-CB08-904D-884D-EDC63DD3A110}"/>
              </a:ext>
            </a:extLst>
          </p:cNvPr>
          <p:cNvSpPr txBox="1"/>
          <p:nvPr/>
        </p:nvSpPr>
        <p:spPr>
          <a:xfrm>
            <a:off x="6820239" y="2974115"/>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57" name="TextBox 56">
            <a:extLst>
              <a:ext uri="{FF2B5EF4-FFF2-40B4-BE49-F238E27FC236}">
                <a16:creationId xmlns:a16="http://schemas.microsoft.com/office/drawing/2014/main" id="{E660E47E-386F-F144-A201-6732B06A0C50}"/>
              </a:ext>
            </a:extLst>
          </p:cNvPr>
          <p:cNvSpPr txBox="1"/>
          <p:nvPr/>
        </p:nvSpPr>
        <p:spPr>
          <a:xfrm>
            <a:off x="7341463" y="2864053"/>
            <a:ext cx="1225296"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Description (D)</a:t>
            </a:r>
          </a:p>
        </p:txBody>
      </p:sp>
      <p:sp>
        <p:nvSpPr>
          <p:cNvPr id="59" name="Google Shape;182;p27">
            <a:extLst>
              <a:ext uri="{FF2B5EF4-FFF2-40B4-BE49-F238E27FC236}">
                <a16:creationId xmlns:a16="http://schemas.microsoft.com/office/drawing/2014/main" id="{FBF589FC-C0A3-BF4F-BC77-6D82476F0975}"/>
              </a:ext>
            </a:extLst>
          </p:cNvPr>
          <p:cNvSpPr txBox="1"/>
          <p:nvPr/>
        </p:nvSpPr>
        <p:spPr>
          <a:xfrm>
            <a:off x="4956373" y="1549550"/>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one or more nonword phrases?</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70" name="TextBox 69">
            <a:extLst>
              <a:ext uri="{FF2B5EF4-FFF2-40B4-BE49-F238E27FC236}">
                <a16:creationId xmlns:a16="http://schemas.microsoft.com/office/drawing/2014/main" id="{A8928147-8584-794F-9995-B8F3DEC6CF50}"/>
              </a:ext>
            </a:extLst>
          </p:cNvPr>
          <p:cNvSpPr txBox="1"/>
          <p:nvPr/>
        </p:nvSpPr>
        <p:spPr>
          <a:xfrm>
            <a:off x="7341463" y="2223417"/>
            <a:ext cx="1225296" cy="461665"/>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Code as miscellaneous</a:t>
            </a:r>
          </a:p>
        </p:txBody>
      </p:sp>
      <p:cxnSp>
        <p:nvCxnSpPr>
          <p:cNvPr id="71" name="Straight Arrow Connector 70">
            <a:extLst>
              <a:ext uri="{FF2B5EF4-FFF2-40B4-BE49-F238E27FC236}">
                <a16:creationId xmlns:a16="http://schemas.microsoft.com/office/drawing/2014/main" id="{BBC068F9-EE5C-D44E-9CCA-646B7C53C5B0}"/>
              </a:ext>
            </a:extLst>
          </p:cNvPr>
          <p:cNvCxnSpPr>
            <a:cxnSpLocks/>
          </p:cNvCxnSpPr>
          <p:nvPr/>
        </p:nvCxnSpPr>
        <p:spPr>
          <a:xfrm>
            <a:off x="6662708" y="1626548"/>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D480917E-AB28-4844-B02F-E13A1FE1ECE7}"/>
              </a:ext>
            </a:extLst>
          </p:cNvPr>
          <p:cNvCxnSpPr>
            <a:cxnSpLocks/>
          </p:cNvCxnSpPr>
          <p:nvPr/>
        </p:nvCxnSpPr>
        <p:spPr>
          <a:xfrm>
            <a:off x="6662708" y="245750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C19A319-6B0D-5C4B-B075-AEFE0B5A0968}"/>
              </a:ext>
            </a:extLst>
          </p:cNvPr>
          <p:cNvSpPr txBox="1"/>
          <p:nvPr/>
        </p:nvSpPr>
        <p:spPr>
          <a:xfrm>
            <a:off x="6820240" y="2334389"/>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74" name="TextBox 73">
            <a:extLst>
              <a:ext uri="{FF2B5EF4-FFF2-40B4-BE49-F238E27FC236}">
                <a16:creationId xmlns:a16="http://schemas.microsoft.com/office/drawing/2014/main" id="{D551BFDE-7480-A241-A22B-B9FFD4A9C9DC}"/>
              </a:ext>
            </a:extLst>
          </p:cNvPr>
          <p:cNvSpPr txBox="1"/>
          <p:nvPr/>
        </p:nvSpPr>
        <p:spPr>
          <a:xfrm>
            <a:off x="6820239" y="1498612"/>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75" name="TextBox 74">
            <a:extLst>
              <a:ext uri="{FF2B5EF4-FFF2-40B4-BE49-F238E27FC236}">
                <a16:creationId xmlns:a16="http://schemas.microsoft.com/office/drawing/2014/main" id="{5D379BB5-5F19-0246-AFCB-E38A9E8B5E27}"/>
              </a:ext>
            </a:extLst>
          </p:cNvPr>
          <p:cNvSpPr txBox="1"/>
          <p:nvPr/>
        </p:nvSpPr>
        <p:spPr>
          <a:xfrm>
            <a:off x="7341463" y="1390889"/>
            <a:ext cx="1225296" cy="461665"/>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No Response (NR)</a:t>
            </a:r>
          </a:p>
        </p:txBody>
      </p:sp>
      <p:sp>
        <p:nvSpPr>
          <p:cNvPr id="76" name="Google Shape;182;p27">
            <a:extLst>
              <a:ext uri="{FF2B5EF4-FFF2-40B4-BE49-F238E27FC236}">
                <a16:creationId xmlns:a16="http://schemas.microsoft.com/office/drawing/2014/main" id="{61A4E5AB-04E0-214F-AC16-2225FCC0839D}"/>
              </a:ext>
            </a:extLst>
          </p:cNvPr>
          <p:cNvSpPr txBox="1"/>
          <p:nvPr/>
        </p:nvSpPr>
        <p:spPr>
          <a:xfrm>
            <a:off x="7425537" y="4681835"/>
            <a:ext cx="1718463" cy="461665"/>
          </a:xfrm>
          <a:prstGeom prst="rect">
            <a:avLst/>
          </a:prstGeom>
          <a:solidFill>
            <a:schemeClr val="tx2"/>
          </a:solidFill>
          <a:ln w="28575">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 </a:t>
            </a:r>
            <a:r>
              <a:rPr lang="en-US" sz="1200" i="1" dirty="0">
                <a:latin typeface="Calibri" panose="020F0502020204030204" pitchFamily="34" charset="0"/>
                <a:ea typeface="Lato"/>
                <a:cs typeface="Calibri" panose="020F0502020204030204" pitchFamily="34" charset="0"/>
                <a:sym typeface="Lato"/>
              </a:rPr>
              <a:t>Reminder:</a:t>
            </a:r>
            <a:r>
              <a:rPr lang="en-US" sz="1200" dirty="0">
                <a:latin typeface="Calibri" panose="020F0502020204030204" pitchFamily="34" charset="0"/>
                <a:ea typeface="Lato"/>
                <a:cs typeface="Calibri" panose="020F0502020204030204" pitchFamily="34" charset="0"/>
                <a:sym typeface="Lato"/>
              </a:rPr>
              <a:t> Formal (F) is a type of paraphasia.</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pic>
        <p:nvPicPr>
          <p:cNvPr id="3" name="Audio 2">
            <a:hlinkClick r:id="" action="ppaction://media"/>
            <a:extLst>
              <a:ext uri="{FF2B5EF4-FFF2-40B4-BE49-F238E27FC236}">
                <a16:creationId xmlns:a16="http://schemas.microsoft.com/office/drawing/2014/main" id="{F88726D1-6B1B-5845-858D-B36AA655E00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67499370"/>
      </p:ext>
    </p:extLst>
  </p:cSld>
  <p:clrMapOvr>
    <a:masterClrMapping/>
  </p:clrMapOvr>
  <mc:AlternateContent xmlns:mc="http://schemas.openxmlformats.org/markup-compatibility/2006">
    <mc:Choice xmlns:p14="http://schemas.microsoft.com/office/powerpoint/2010/main" Requires="p14">
      <p:transition spd="slow" p14:dur="2000" advTm="135565"/>
    </mc:Choice>
    <mc:Fallback>
      <p:transition spd="slow" advTm="135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2" name="TextBox 1">
            <a:extLst>
              <a:ext uri="{FF2B5EF4-FFF2-40B4-BE49-F238E27FC236}">
                <a16:creationId xmlns:a16="http://schemas.microsoft.com/office/drawing/2014/main" id="{2388E133-6C43-6C44-8DB8-39FBD7281824}"/>
              </a:ext>
            </a:extLst>
          </p:cNvPr>
          <p:cNvSpPr txBox="1"/>
          <p:nvPr/>
        </p:nvSpPr>
        <p:spPr>
          <a:xfrm>
            <a:off x="0" y="1102"/>
            <a:ext cx="3081363" cy="338554"/>
          </a:xfrm>
          <a:prstGeom prst="rect">
            <a:avLst/>
          </a:prstGeom>
          <a:solidFill>
            <a:schemeClr val="accent1"/>
          </a:solidFill>
        </p:spPr>
        <p:txBody>
          <a:bodyPr wrap="square" rtlCol="0">
            <a:spAutoFit/>
          </a:bodyPr>
          <a:lstStyle/>
          <a:p>
            <a:pPr algn="ctr"/>
            <a:r>
              <a:rPr lang="en-US" sz="1600" b="1" dirty="0">
                <a:solidFill>
                  <a:schemeClr val="bg1"/>
                </a:solidFill>
                <a:latin typeface="Calibri" panose="020F0502020204030204" pitchFamily="34" charset="0"/>
                <a:cs typeface="Calibri" panose="020F0502020204030204" pitchFamily="34" charset="0"/>
              </a:rPr>
              <a:t>Paraphasia Coding Flowchart</a:t>
            </a:r>
          </a:p>
        </p:txBody>
      </p:sp>
      <p:cxnSp>
        <p:nvCxnSpPr>
          <p:cNvPr id="7" name="Straight Arrow Connector 6">
            <a:extLst>
              <a:ext uri="{FF2B5EF4-FFF2-40B4-BE49-F238E27FC236}">
                <a16:creationId xmlns:a16="http://schemas.microsoft.com/office/drawing/2014/main" id="{D2E789B1-AAB6-9E46-9927-D8D316FDFC1F}"/>
              </a:ext>
            </a:extLst>
          </p:cNvPr>
          <p:cNvCxnSpPr>
            <a:cxnSpLocks/>
            <a:stCxn id="66" idx="2"/>
            <a:endCxn id="64" idx="0"/>
          </p:cNvCxnSpPr>
          <p:nvPr/>
        </p:nvCxnSpPr>
        <p:spPr>
          <a:xfrm>
            <a:off x="1026432" y="1644522"/>
            <a:ext cx="2817" cy="68734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51DE9462-9F92-4A48-BF13-C59CB67DF352}"/>
              </a:ext>
            </a:extLst>
          </p:cNvPr>
          <p:cNvCxnSpPr>
            <a:cxnSpLocks/>
            <a:stCxn id="64" idx="2"/>
            <a:endCxn id="63" idx="0"/>
          </p:cNvCxnSpPr>
          <p:nvPr/>
        </p:nvCxnSpPr>
        <p:spPr>
          <a:xfrm flipH="1">
            <a:off x="1026432" y="3316430"/>
            <a:ext cx="2817" cy="66502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Google Shape;182;p27">
            <a:extLst>
              <a:ext uri="{FF2B5EF4-FFF2-40B4-BE49-F238E27FC236}">
                <a16:creationId xmlns:a16="http://schemas.microsoft.com/office/drawing/2014/main" id="{926E50D7-B376-284A-8CA8-89DE37E7F405}"/>
              </a:ext>
            </a:extLst>
          </p:cNvPr>
          <p:cNvSpPr txBox="1"/>
          <p:nvPr/>
        </p:nvSpPr>
        <p:spPr>
          <a:xfrm>
            <a:off x="167200" y="3981459"/>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latin typeface="Calibri" panose="020F0502020204030204" pitchFamily="34" charset="0"/>
                <a:ea typeface="Lato"/>
                <a:cs typeface="Calibri" panose="020F0502020204030204" pitchFamily="34" charset="0"/>
                <a:sym typeface="Lato"/>
              </a:rPr>
              <a:t>Is the response </a:t>
            </a:r>
            <a:r>
              <a:rPr lang="en-US" sz="1200" dirty="0">
                <a:latin typeface="Calibri" panose="020F0502020204030204" pitchFamily="34" charset="0"/>
                <a:ea typeface="Lato"/>
                <a:cs typeface="Calibri" panose="020F0502020204030204" pitchFamily="34" charset="0"/>
                <a:sym typeface="Lato"/>
              </a:rPr>
              <a:t>an added morpheme to a noun or a subbed/added morpheme to a compound?</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64" name="Google Shape;182;p27">
            <a:extLst>
              <a:ext uri="{FF2B5EF4-FFF2-40B4-BE49-F238E27FC236}">
                <a16:creationId xmlns:a16="http://schemas.microsoft.com/office/drawing/2014/main" id="{565268F4-A822-C44B-8B33-F8593CD133C5}"/>
              </a:ext>
            </a:extLst>
          </p:cNvPr>
          <p:cNvSpPr txBox="1"/>
          <p:nvPr/>
        </p:nvSpPr>
        <p:spPr>
          <a:xfrm>
            <a:off x="170017" y="2331869"/>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a</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real word?</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66" name="Google Shape;182;p27">
            <a:extLst>
              <a:ext uri="{FF2B5EF4-FFF2-40B4-BE49-F238E27FC236}">
                <a16:creationId xmlns:a16="http://schemas.microsoft.com/office/drawing/2014/main" id="{10EAFD1F-0D87-3F44-B1ED-4C814F3A2A99}"/>
              </a:ext>
            </a:extLst>
          </p:cNvPr>
          <p:cNvSpPr txBox="1"/>
          <p:nvPr/>
        </p:nvSpPr>
        <p:spPr>
          <a:xfrm>
            <a:off x="167200" y="659961"/>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phonologically similar to the target?</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22" name="Straight Arrow Connector 21">
            <a:extLst>
              <a:ext uri="{FF2B5EF4-FFF2-40B4-BE49-F238E27FC236}">
                <a16:creationId xmlns:a16="http://schemas.microsoft.com/office/drawing/2014/main" id="{501FD153-B042-7E4B-95FF-5DF78331D29D}"/>
              </a:ext>
            </a:extLst>
          </p:cNvPr>
          <p:cNvCxnSpPr>
            <a:cxnSpLocks/>
            <a:stCxn id="66" idx="3"/>
          </p:cNvCxnSpPr>
          <p:nvPr/>
        </p:nvCxnSpPr>
        <p:spPr>
          <a:xfrm>
            <a:off x="1885663" y="1152242"/>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2" name="Google Shape;182;p27">
            <a:extLst>
              <a:ext uri="{FF2B5EF4-FFF2-40B4-BE49-F238E27FC236}">
                <a16:creationId xmlns:a16="http://schemas.microsoft.com/office/drawing/2014/main" id="{CE4A4495-04F9-2A4B-9EDD-372965C0CB0E}"/>
              </a:ext>
            </a:extLst>
          </p:cNvPr>
          <p:cNvSpPr txBox="1"/>
          <p:nvPr/>
        </p:nvSpPr>
        <p:spPr>
          <a:xfrm>
            <a:off x="2571463" y="655137"/>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a</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real word?</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85" name="Google Shape;182;p27">
            <a:extLst>
              <a:ext uri="{FF2B5EF4-FFF2-40B4-BE49-F238E27FC236}">
                <a16:creationId xmlns:a16="http://schemas.microsoft.com/office/drawing/2014/main" id="{33EAC4A9-2D00-364E-836D-E7ED9A4825CF}"/>
              </a:ext>
            </a:extLst>
          </p:cNvPr>
          <p:cNvSpPr txBox="1"/>
          <p:nvPr/>
        </p:nvSpPr>
        <p:spPr>
          <a:xfrm>
            <a:off x="4975726" y="209957"/>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semantically similar to the target?</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86" name="Straight Arrow Connector 85">
            <a:extLst>
              <a:ext uri="{FF2B5EF4-FFF2-40B4-BE49-F238E27FC236}">
                <a16:creationId xmlns:a16="http://schemas.microsoft.com/office/drawing/2014/main" id="{259AB8EF-E501-CB44-A496-7C4748867622}"/>
              </a:ext>
            </a:extLst>
          </p:cNvPr>
          <p:cNvCxnSpPr>
            <a:cxnSpLocks/>
          </p:cNvCxnSpPr>
          <p:nvPr/>
        </p:nvCxnSpPr>
        <p:spPr>
          <a:xfrm>
            <a:off x="1885663" y="2808525"/>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E821005E-AAD1-CF42-AF7D-B45774B841EF}"/>
              </a:ext>
            </a:extLst>
          </p:cNvPr>
          <p:cNvCxnSpPr>
            <a:cxnSpLocks/>
          </p:cNvCxnSpPr>
          <p:nvPr/>
        </p:nvCxnSpPr>
        <p:spPr>
          <a:xfrm>
            <a:off x="1885663" y="403805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8" name="Google Shape;182;p27">
            <a:extLst>
              <a:ext uri="{FF2B5EF4-FFF2-40B4-BE49-F238E27FC236}">
                <a16:creationId xmlns:a16="http://schemas.microsoft.com/office/drawing/2014/main" id="{49BEE86E-8634-DB4F-919C-594F89050B4E}"/>
              </a:ext>
            </a:extLst>
          </p:cNvPr>
          <p:cNvSpPr txBox="1"/>
          <p:nvPr/>
        </p:nvSpPr>
        <p:spPr>
          <a:xfrm>
            <a:off x="2571463" y="3540945"/>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semantically similar to the target?</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89" name="Straight Arrow Connector 88">
            <a:extLst>
              <a:ext uri="{FF2B5EF4-FFF2-40B4-BE49-F238E27FC236}">
                <a16:creationId xmlns:a16="http://schemas.microsoft.com/office/drawing/2014/main" id="{DE785D77-BB22-D34E-B457-F1DE12E16E70}"/>
              </a:ext>
            </a:extLst>
          </p:cNvPr>
          <p:cNvCxnSpPr>
            <a:cxnSpLocks/>
          </p:cNvCxnSpPr>
          <p:nvPr/>
        </p:nvCxnSpPr>
        <p:spPr>
          <a:xfrm>
            <a:off x="4289926" y="3596923"/>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0" name="Google Shape;182;p27">
            <a:extLst>
              <a:ext uri="{FF2B5EF4-FFF2-40B4-BE49-F238E27FC236}">
                <a16:creationId xmlns:a16="http://schemas.microsoft.com/office/drawing/2014/main" id="{A4F27C75-8F47-F340-84E3-11EB8CE56679}"/>
              </a:ext>
            </a:extLst>
          </p:cNvPr>
          <p:cNvSpPr txBox="1"/>
          <p:nvPr/>
        </p:nvSpPr>
        <p:spPr>
          <a:xfrm>
            <a:off x="4975726" y="3099818"/>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a </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proper noun?</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25" name="TextBox 24">
            <a:extLst>
              <a:ext uri="{FF2B5EF4-FFF2-40B4-BE49-F238E27FC236}">
                <a16:creationId xmlns:a16="http://schemas.microsoft.com/office/drawing/2014/main" id="{23E0DBC8-AE56-9E47-BF2F-37358B5A041F}"/>
              </a:ext>
            </a:extLst>
          </p:cNvPr>
          <p:cNvSpPr txBox="1"/>
          <p:nvPr/>
        </p:nvSpPr>
        <p:spPr>
          <a:xfrm>
            <a:off x="2571463" y="2575353"/>
            <a:ext cx="1225296"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Neologism (N)</a:t>
            </a:r>
          </a:p>
        </p:txBody>
      </p:sp>
      <p:cxnSp>
        <p:nvCxnSpPr>
          <p:cNvPr id="94" name="Straight Arrow Connector 93">
            <a:extLst>
              <a:ext uri="{FF2B5EF4-FFF2-40B4-BE49-F238E27FC236}">
                <a16:creationId xmlns:a16="http://schemas.microsoft.com/office/drawing/2014/main" id="{42997C20-FF6B-5E46-B78D-4388C87B7D7D}"/>
              </a:ext>
            </a:extLst>
          </p:cNvPr>
          <p:cNvCxnSpPr>
            <a:cxnSpLocks/>
          </p:cNvCxnSpPr>
          <p:nvPr/>
        </p:nvCxnSpPr>
        <p:spPr>
          <a:xfrm>
            <a:off x="1885663" y="4870579"/>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6" name="Straight Arrow Connector 95">
            <a:extLst>
              <a:ext uri="{FF2B5EF4-FFF2-40B4-BE49-F238E27FC236}">
                <a16:creationId xmlns:a16="http://schemas.microsoft.com/office/drawing/2014/main" id="{E209CF13-C253-9B4D-97CC-F6D743C6BC07}"/>
              </a:ext>
            </a:extLst>
          </p:cNvPr>
          <p:cNvCxnSpPr>
            <a:cxnSpLocks/>
          </p:cNvCxnSpPr>
          <p:nvPr/>
        </p:nvCxnSpPr>
        <p:spPr>
          <a:xfrm>
            <a:off x="4289926" y="4427875"/>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D0D06CF3-70A2-EA47-850C-75C190D4B522}"/>
              </a:ext>
            </a:extLst>
          </p:cNvPr>
          <p:cNvCxnSpPr>
            <a:cxnSpLocks/>
          </p:cNvCxnSpPr>
          <p:nvPr/>
        </p:nvCxnSpPr>
        <p:spPr>
          <a:xfrm>
            <a:off x="6694189" y="3174450"/>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0A504235-8839-B54E-A9FA-EEAC0F6985ED}"/>
              </a:ext>
            </a:extLst>
          </p:cNvPr>
          <p:cNvCxnSpPr>
            <a:cxnSpLocks/>
          </p:cNvCxnSpPr>
          <p:nvPr/>
        </p:nvCxnSpPr>
        <p:spPr>
          <a:xfrm>
            <a:off x="6694189" y="4006979"/>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Straight Arrow Connector 100">
            <a:extLst>
              <a:ext uri="{FF2B5EF4-FFF2-40B4-BE49-F238E27FC236}">
                <a16:creationId xmlns:a16="http://schemas.microsoft.com/office/drawing/2014/main" id="{71C5C8CC-27FC-C84C-AAE1-644F1FD142A8}"/>
              </a:ext>
            </a:extLst>
          </p:cNvPr>
          <p:cNvCxnSpPr>
            <a:cxnSpLocks/>
          </p:cNvCxnSpPr>
          <p:nvPr/>
        </p:nvCxnSpPr>
        <p:spPr>
          <a:xfrm>
            <a:off x="4289926" y="727707"/>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a:extLst>
              <a:ext uri="{FF2B5EF4-FFF2-40B4-BE49-F238E27FC236}">
                <a16:creationId xmlns:a16="http://schemas.microsoft.com/office/drawing/2014/main" id="{B253EA4F-DBB3-B540-9C6F-03C64E3AFD7F}"/>
              </a:ext>
            </a:extLst>
          </p:cNvPr>
          <p:cNvCxnSpPr>
            <a:cxnSpLocks/>
          </p:cNvCxnSpPr>
          <p:nvPr/>
        </p:nvCxnSpPr>
        <p:spPr>
          <a:xfrm>
            <a:off x="4289926" y="1560236"/>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B7198E15-E63B-5248-8F9D-39D7DBC885E7}"/>
              </a:ext>
            </a:extLst>
          </p:cNvPr>
          <p:cNvSpPr txBox="1"/>
          <p:nvPr/>
        </p:nvSpPr>
        <p:spPr>
          <a:xfrm>
            <a:off x="4975725" y="1327825"/>
            <a:ext cx="1222299" cy="461665"/>
          </a:xfrm>
          <a:prstGeom prst="rect">
            <a:avLst/>
          </a:prstGeom>
          <a:solidFill>
            <a:schemeClr val="accent3">
              <a:lumMod val="20000"/>
              <a:lumOff val="80000"/>
            </a:schemeClr>
          </a:solidFill>
        </p:spPr>
        <p:txBody>
          <a:bodyPr wrap="square" rtlCol="0">
            <a:spAutoFit/>
          </a:bodyPr>
          <a:lstStyle/>
          <a:p>
            <a:pPr algn="ctr"/>
            <a:r>
              <a:rPr lang="en-US" sz="1200" dirty="0">
                <a:latin typeface="Calibri" panose="020F0502020204030204" pitchFamily="34" charset="0"/>
                <a:cs typeface="Calibri" panose="020F0502020204030204" pitchFamily="34" charset="0"/>
              </a:rPr>
              <a:t>Abstruse</a:t>
            </a:r>
            <a:br>
              <a:rPr lang="en-US" sz="1200" dirty="0">
                <a:latin typeface="Calibri" panose="020F0502020204030204" pitchFamily="34" charset="0"/>
                <a:cs typeface="Calibri" panose="020F0502020204030204" pitchFamily="34" charset="0"/>
              </a:rPr>
            </a:br>
            <a:r>
              <a:rPr lang="en-US" sz="1200" dirty="0">
                <a:latin typeface="Calibri" panose="020F0502020204030204" pitchFamily="34" charset="0"/>
                <a:cs typeface="Calibri" panose="020F0502020204030204" pitchFamily="34" charset="0"/>
              </a:rPr>
              <a:t>Neologism (AN)</a:t>
            </a:r>
          </a:p>
        </p:txBody>
      </p:sp>
      <p:sp>
        <p:nvSpPr>
          <p:cNvPr id="104" name="TextBox 103">
            <a:extLst>
              <a:ext uri="{FF2B5EF4-FFF2-40B4-BE49-F238E27FC236}">
                <a16:creationId xmlns:a16="http://schemas.microsoft.com/office/drawing/2014/main" id="{D32FB4EC-9196-364D-8DEF-CBC3542CF6E3}"/>
              </a:ext>
            </a:extLst>
          </p:cNvPr>
          <p:cNvSpPr txBox="1"/>
          <p:nvPr/>
        </p:nvSpPr>
        <p:spPr>
          <a:xfrm>
            <a:off x="7379989" y="2947259"/>
            <a:ext cx="1225296"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Formal (F)</a:t>
            </a:r>
          </a:p>
        </p:txBody>
      </p:sp>
      <p:sp>
        <p:nvSpPr>
          <p:cNvPr id="105" name="TextBox 104">
            <a:extLst>
              <a:ext uri="{FF2B5EF4-FFF2-40B4-BE49-F238E27FC236}">
                <a16:creationId xmlns:a16="http://schemas.microsoft.com/office/drawing/2014/main" id="{A01F5922-4B17-3849-AAD3-C24B68960394}"/>
              </a:ext>
            </a:extLst>
          </p:cNvPr>
          <p:cNvSpPr txBox="1"/>
          <p:nvPr/>
        </p:nvSpPr>
        <p:spPr>
          <a:xfrm>
            <a:off x="7379989" y="3752790"/>
            <a:ext cx="1225296"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Neologism (N)</a:t>
            </a:r>
          </a:p>
        </p:txBody>
      </p:sp>
      <p:sp>
        <p:nvSpPr>
          <p:cNvPr id="106" name="TextBox 105">
            <a:extLst>
              <a:ext uri="{FF2B5EF4-FFF2-40B4-BE49-F238E27FC236}">
                <a16:creationId xmlns:a16="http://schemas.microsoft.com/office/drawing/2014/main" id="{E956C59B-BB28-AB48-9537-896A33D3A72D}"/>
              </a:ext>
            </a:extLst>
          </p:cNvPr>
          <p:cNvSpPr txBox="1"/>
          <p:nvPr/>
        </p:nvSpPr>
        <p:spPr>
          <a:xfrm>
            <a:off x="4975725" y="4194703"/>
            <a:ext cx="1225296"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Mixed (M)</a:t>
            </a:r>
          </a:p>
        </p:txBody>
      </p:sp>
      <p:sp>
        <p:nvSpPr>
          <p:cNvPr id="107" name="TextBox 106">
            <a:extLst>
              <a:ext uri="{FF2B5EF4-FFF2-40B4-BE49-F238E27FC236}">
                <a16:creationId xmlns:a16="http://schemas.microsoft.com/office/drawing/2014/main" id="{75104C4E-C71E-1D4A-9264-46E7FEE971CD}"/>
              </a:ext>
            </a:extLst>
          </p:cNvPr>
          <p:cNvSpPr txBox="1"/>
          <p:nvPr/>
        </p:nvSpPr>
        <p:spPr>
          <a:xfrm>
            <a:off x="2571463" y="4637407"/>
            <a:ext cx="1225296"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Semantic (S)</a:t>
            </a:r>
          </a:p>
        </p:txBody>
      </p:sp>
      <p:cxnSp>
        <p:nvCxnSpPr>
          <p:cNvPr id="108" name="Straight Arrow Connector 107">
            <a:extLst>
              <a:ext uri="{FF2B5EF4-FFF2-40B4-BE49-F238E27FC236}">
                <a16:creationId xmlns:a16="http://schemas.microsoft.com/office/drawing/2014/main" id="{69DA451F-4F10-0F4B-BAB0-7CC3B7C55D17}"/>
              </a:ext>
            </a:extLst>
          </p:cNvPr>
          <p:cNvCxnSpPr>
            <a:cxnSpLocks/>
          </p:cNvCxnSpPr>
          <p:nvPr/>
        </p:nvCxnSpPr>
        <p:spPr>
          <a:xfrm>
            <a:off x="6694189" y="267302"/>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Straight Arrow Connector 108">
            <a:extLst>
              <a:ext uri="{FF2B5EF4-FFF2-40B4-BE49-F238E27FC236}">
                <a16:creationId xmlns:a16="http://schemas.microsoft.com/office/drawing/2014/main" id="{B7341552-B7EE-FF4D-930B-C41C8C1B2CE9}"/>
              </a:ext>
            </a:extLst>
          </p:cNvPr>
          <p:cNvCxnSpPr>
            <a:cxnSpLocks/>
          </p:cNvCxnSpPr>
          <p:nvPr/>
        </p:nvCxnSpPr>
        <p:spPr>
          <a:xfrm>
            <a:off x="6694189" y="1099831"/>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0" name="TextBox 109">
            <a:extLst>
              <a:ext uri="{FF2B5EF4-FFF2-40B4-BE49-F238E27FC236}">
                <a16:creationId xmlns:a16="http://schemas.microsoft.com/office/drawing/2014/main" id="{32964887-3ED9-814A-A5C3-0C6E6BE901A7}"/>
              </a:ext>
            </a:extLst>
          </p:cNvPr>
          <p:cNvSpPr txBox="1"/>
          <p:nvPr/>
        </p:nvSpPr>
        <p:spPr>
          <a:xfrm>
            <a:off x="7379989" y="34130"/>
            <a:ext cx="1225296"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Semantic (S)</a:t>
            </a:r>
          </a:p>
        </p:txBody>
      </p:sp>
      <p:sp>
        <p:nvSpPr>
          <p:cNvPr id="111" name="TextBox 110">
            <a:extLst>
              <a:ext uri="{FF2B5EF4-FFF2-40B4-BE49-F238E27FC236}">
                <a16:creationId xmlns:a16="http://schemas.microsoft.com/office/drawing/2014/main" id="{2E61FAB9-C209-3C44-AFD5-BEDC63C95B8E}"/>
              </a:ext>
            </a:extLst>
          </p:cNvPr>
          <p:cNvSpPr txBox="1"/>
          <p:nvPr/>
        </p:nvSpPr>
        <p:spPr>
          <a:xfrm>
            <a:off x="7379989" y="874320"/>
            <a:ext cx="1225296"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Other (O)</a:t>
            </a:r>
          </a:p>
        </p:txBody>
      </p:sp>
      <p:sp>
        <p:nvSpPr>
          <p:cNvPr id="26" name="TextBox 25">
            <a:extLst>
              <a:ext uri="{FF2B5EF4-FFF2-40B4-BE49-F238E27FC236}">
                <a16:creationId xmlns:a16="http://schemas.microsoft.com/office/drawing/2014/main" id="{B2623AEC-8FC9-C54F-88D5-BD23618767E2}"/>
              </a:ext>
            </a:extLst>
          </p:cNvPr>
          <p:cNvSpPr txBox="1"/>
          <p:nvPr/>
        </p:nvSpPr>
        <p:spPr>
          <a:xfrm>
            <a:off x="2014168" y="102430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16" name="TextBox 115">
            <a:extLst>
              <a:ext uri="{FF2B5EF4-FFF2-40B4-BE49-F238E27FC236}">
                <a16:creationId xmlns:a16="http://schemas.microsoft.com/office/drawing/2014/main" id="{0689BFA0-CE22-DF43-A04F-57E4DB430394}"/>
              </a:ext>
            </a:extLst>
          </p:cNvPr>
          <p:cNvSpPr txBox="1"/>
          <p:nvPr/>
        </p:nvSpPr>
        <p:spPr>
          <a:xfrm>
            <a:off x="841064" y="184171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17" name="TextBox 116">
            <a:extLst>
              <a:ext uri="{FF2B5EF4-FFF2-40B4-BE49-F238E27FC236}">
                <a16:creationId xmlns:a16="http://schemas.microsoft.com/office/drawing/2014/main" id="{35BA775C-3AF3-FF4C-B7D8-EA7E45CCF58F}"/>
              </a:ext>
            </a:extLst>
          </p:cNvPr>
          <p:cNvSpPr txBox="1"/>
          <p:nvPr/>
        </p:nvSpPr>
        <p:spPr>
          <a:xfrm>
            <a:off x="841063" y="3540945"/>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18" name="TextBox 117">
            <a:extLst>
              <a:ext uri="{FF2B5EF4-FFF2-40B4-BE49-F238E27FC236}">
                <a16:creationId xmlns:a16="http://schemas.microsoft.com/office/drawing/2014/main" id="{6A8E0DE9-EFCB-9147-98BE-47347559D8EC}"/>
              </a:ext>
            </a:extLst>
          </p:cNvPr>
          <p:cNvSpPr txBox="1"/>
          <p:nvPr/>
        </p:nvSpPr>
        <p:spPr>
          <a:xfrm>
            <a:off x="2014167" y="2701038"/>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19" name="TextBox 118">
            <a:extLst>
              <a:ext uri="{FF2B5EF4-FFF2-40B4-BE49-F238E27FC236}">
                <a16:creationId xmlns:a16="http://schemas.microsoft.com/office/drawing/2014/main" id="{8139BD29-63C0-A540-8C62-13769AEE1757}"/>
              </a:ext>
            </a:extLst>
          </p:cNvPr>
          <p:cNvSpPr txBox="1"/>
          <p:nvPr/>
        </p:nvSpPr>
        <p:spPr>
          <a:xfrm>
            <a:off x="4447459" y="1435548"/>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20" name="TextBox 119">
            <a:extLst>
              <a:ext uri="{FF2B5EF4-FFF2-40B4-BE49-F238E27FC236}">
                <a16:creationId xmlns:a16="http://schemas.microsoft.com/office/drawing/2014/main" id="{70EE3FD2-74E9-4644-9A90-D7707EB20CAD}"/>
              </a:ext>
            </a:extLst>
          </p:cNvPr>
          <p:cNvSpPr txBox="1"/>
          <p:nvPr/>
        </p:nvSpPr>
        <p:spPr>
          <a:xfrm>
            <a:off x="6826229" y="984381"/>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21" name="TextBox 120">
            <a:extLst>
              <a:ext uri="{FF2B5EF4-FFF2-40B4-BE49-F238E27FC236}">
                <a16:creationId xmlns:a16="http://schemas.microsoft.com/office/drawing/2014/main" id="{6D6CBC35-5EBA-EE45-9A65-7FB00F6E72D9}"/>
              </a:ext>
            </a:extLst>
          </p:cNvPr>
          <p:cNvSpPr txBox="1"/>
          <p:nvPr/>
        </p:nvSpPr>
        <p:spPr>
          <a:xfrm>
            <a:off x="6826228" y="3883868"/>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22" name="TextBox 121">
            <a:extLst>
              <a:ext uri="{FF2B5EF4-FFF2-40B4-BE49-F238E27FC236}">
                <a16:creationId xmlns:a16="http://schemas.microsoft.com/office/drawing/2014/main" id="{2F4A9513-3F92-A340-BAD7-507EC8E90BA4}"/>
              </a:ext>
            </a:extLst>
          </p:cNvPr>
          <p:cNvSpPr txBox="1"/>
          <p:nvPr/>
        </p:nvSpPr>
        <p:spPr>
          <a:xfrm>
            <a:off x="4447458" y="4304764"/>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23" name="TextBox 122">
            <a:extLst>
              <a:ext uri="{FF2B5EF4-FFF2-40B4-BE49-F238E27FC236}">
                <a16:creationId xmlns:a16="http://schemas.microsoft.com/office/drawing/2014/main" id="{5DFBE398-5EF7-C343-9CCF-89F7D987B0A9}"/>
              </a:ext>
            </a:extLst>
          </p:cNvPr>
          <p:cNvSpPr txBox="1"/>
          <p:nvPr/>
        </p:nvSpPr>
        <p:spPr>
          <a:xfrm>
            <a:off x="2014167" y="4761982"/>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24" name="TextBox 123">
            <a:extLst>
              <a:ext uri="{FF2B5EF4-FFF2-40B4-BE49-F238E27FC236}">
                <a16:creationId xmlns:a16="http://schemas.microsoft.com/office/drawing/2014/main" id="{58F0E85A-1E55-4943-898C-4977F5E890F4}"/>
              </a:ext>
            </a:extLst>
          </p:cNvPr>
          <p:cNvSpPr txBox="1"/>
          <p:nvPr/>
        </p:nvSpPr>
        <p:spPr>
          <a:xfrm>
            <a:off x="4447457" y="60459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25" name="TextBox 124">
            <a:extLst>
              <a:ext uri="{FF2B5EF4-FFF2-40B4-BE49-F238E27FC236}">
                <a16:creationId xmlns:a16="http://schemas.microsoft.com/office/drawing/2014/main" id="{2EC61431-6E76-4D46-B967-C96A561AE45F}"/>
              </a:ext>
            </a:extLst>
          </p:cNvPr>
          <p:cNvSpPr txBox="1"/>
          <p:nvPr/>
        </p:nvSpPr>
        <p:spPr>
          <a:xfrm>
            <a:off x="6826227" y="151853"/>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26" name="TextBox 125">
            <a:extLst>
              <a:ext uri="{FF2B5EF4-FFF2-40B4-BE49-F238E27FC236}">
                <a16:creationId xmlns:a16="http://schemas.microsoft.com/office/drawing/2014/main" id="{EE816109-81BB-2848-9133-09474C6F239E}"/>
              </a:ext>
            </a:extLst>
          </p:cNvPr>
          <p:cNvSpPr txBox="1"/>
          <p:nvPr/>
        </p:nvSpPr>
        <p:spPr>
          <a:xfrm>
            <a:off x="2014167" y="3910114"/>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27" name="TextBox 126">
            <a:extLst>
              <a:ext uri="{FF2B5EF4-FFF2-40B4-BE49-F238E27FC236}">
                <a16:creationId xmlns:a16="http://schemas.microsoft.com/office/drawing/2014/main" id="{C4340E29-83DB-264D-B446-B367138A4C63}"/>
              </a:ext>
            </a:extLst>
          </p:cNvPr>
          <p:cNvSpPr txBox="1"/>
          <p:nvPr/>
        </p:nvSpPr>
        <p:spPr>
          <a:xfrm>
            <a:off x="4447457" y="3468987"/>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28" name="TextBox 127">
            <a:extLst>
              <a:ext uri="{FF2B5EF4-FFF2-40B4-BE49-F238E27FC236}">
                <a16:creationId xmlns:a16="http://schemas.microsoft.com/office/drawing/2014/main" id="{AD636ABD-3D16-5A4F-AB7C-AB7399A6C437}"/>
              </a:ext>
            </a:extLst>
          </p:cNvPr>
          <p:cNvSpPr txBox="1"/>
          <p:nvPr/>
        </p:nvSpPr>
        <p:spPr>
          <a:xfrm>
            <a:off x="6826227" y="3070209"/>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pic>
        <p:nvPicPr>
          <p:cNvPr id="3" name="Audio 2">
            <a:hlinkClick r:id="" action="ppaction://media"/>
            <a:extLst>
              <a:ext uri="{FF2B5EF4-FFF2-40B4-BE49-F238E27FC236}">
                <a16:creationId xmlns:a16="http://schemas.microsoft.com/office/drawing/2014/main" id="{15808160-DF8C-1545-BE11-133BE789DCF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506344304"/>
      </p:ext>
    </p:extLst>
  </p:cSld>
  <p:clrMapOvr>
    <a:masterClrMapping/>
  </p:clrMapOvr>
  <mc:AlternateContent xmlns:mc="http://schemas.openxmlformats.org/markup-compatibility/2006">
    <mc:Choice xmlns:p14="http://schemas.microsoft.com/office/powerpoint/2010/main" Requires="p14">
      <p:transition spd="slow" p14:dur="2000" advTm="16887"/>
    </mc:Choice>
    <mc:Fallback>
      <p:transition spd="slow" advTm="168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2" name="TextBox 1">
            <a:extLst>
              <a:ext uri="{FF2B5EF4-FFF2-40B4-BE49-F238E27FC236}">
                <a16:creationId xmlns:a16="http://schemas.microsoft.com/office/drawing/2014/main" id="{2388E133-6C43-6C44-8DB8-39FBD7281824}"/>
              </a:ext>
            </a:extLst>
          </p:cNvPr>
          <p:cNvSpPr txBox="1"/>
          <p:nvPr/>
        </p:nvSpPr>
        <p:spPr>
          <a:xfrm>
            <a:off x="0" y="1102"/>
            <a:ext cx="3081363" cy="338554"/>
          </a:xfrm>
          <a:prstGeom prst="rect">
            <a:avLst/>
          </a:prstGeom>
          <a:solidFill>
            <a:schemeClr val="accent1"/>
          </a:solidFill>
        </p:spPr>
        <p:txBody>
          <a:bodyPr wrap="square" rtlCol="0">
            <a:spAutoFit/>
          </a:bodyPr>
          <a:lstStyle/>
          <a:p>
            <a:pPr algn="ctr"/>
            <a:r>
              <a:rPr lang="en-US" sz="1600" b="1" dirty="0">
                <a:solidFill>
                  <a:schemeClr val="bg1"/>
                </a:solidFill>
                <a:latin typeface="Calibri" panose="020F0502020204030204" pitchFamily="34" charset="0"/>
                <a:cs typeface="Calibri" panose="020F0502020204030204" pitchFamily="34" charset="0"/>
              </a:rPr>
              <a:t>Miscellaneous Coding Flowchart</a:t>
            </a:r>
          </a:p>
        </p:txBody>
      </p:sp>
      <p:cxnSp>
        <p:nvCxnSpPr>
          <p:cNvPr id="7" name="Straight Arrow Connector 6">
            <a:extLst>
              <a:ext uri="{FF2B5EF4-FFF2-40B4-BE49-F238E27FC236}">
                <a16:creationId xmlns:a16="http://schemas.microsoft.com/office/drawing/2014/main" id="{D2E789B1-AAB6-9E46-9927-D8D316FDFC1F}"/>
              </a:ext>
            </a:extLst>
          </p:cNvPr>
          <p:cNvCxnSpPr>
            <a:cxnSpLocks/>
            <a:stCxn id="66" idx="2"/>
            <a:endCxn id="64" idx="0"/>
          </p:cNvCxnSpPr>
          <p:nvPr/>
        </p:nvCxnSpPr>
        <p:spPr>
          <a:xfrm>
            <a:off x="1026432" y="1644522"/>
            <a:ext cx="2817" cy="68734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51DE9462-9F92-4A48-BF13-C59CB67DF352}"/>
              </a:ext>
            </a:extLst>
          </p:cNvPr>
          <p:cNvCxnSpPr>
            <a:cxnSpLocks/>
            <a:stCxn id="64" idx="2"/>
            <a:endCxn id="63" idx="0"/>
          </p:cNvCxnSpPr>
          <p:nvPr/>
        </p:nvCxnSpPr>
        <p:spPr>
          <a:xfrm flipH="1">
            <a:off x="1026432" y="3316430"/>
            <a:ext cx="2817" cy="665029"/>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63" name="Google Shape;182;p27">
            <a:extLst>
              <a:ext uri="{FF2B5EF4-FFF2-40B4-BE49-F238E27FC236}">
                <a16:creationId xmlns:a16="http://schemas.microsoft.com/office/drawing/2014/main" id="{926E50D7-B376-284A-8CA8-89DE37E7F405}"/>
              </a:ext>
            </a:extLst>
          </p:cNvPr>
          <p:cNvSpPr txBox="1"/>
          <p:nvPr/>
        </p:nvSpPr>
        <p:spPr>
          <a:xfrm>
            <a:off x="167200" y="3981459"/>
            <a:ext cx="1718463" cy="984561"/>
          </a:xfrm>
          <a:prstGeom prst="rect">
            <a:avLst/>
          </a:prstGeom>
          <a:noFill/>
          <a:ln w="28575">
            <a:solidFill>
              <a:schemeClr val="tx1"/>
            </a:solidFill>
          </a:ln>
        </p:spPr>
        <p:txBody>
          <a:bodyPr spcFirstLastPara="1" wrap="square" lIns="91425" tIns="91425" rIns="91425" bIns="91425" anchor="ctr" anchorCtr="0">
            <a:noAutofit/>
          </a:bodyPr>
          <a:lstStyle/>
          <a:p>
            <a:pPr lvl="0" algn="ctr"/>
            <a:r>
              <a:rPr lang="en-US" sz="1200" dirty="0">
                <a:latin typeface="Calibri" panose="020F0502020204030204" pitchFamily="34" charset="0"/>
                <a:ea typeface="Lato"/>
                <a:cs typeface="Calibri" panose="020F0502020204030204" pitchFamily="34" charset="0"/>
                <a:sym typeface="Lato"/>
              </a:rPr>
              <a:t>Is the response a blend of two words that are semantically and phonologically similar </a:t>
            </a:r>
            <a:br>
              <a:rPr lang="en-US" sz="1200" dirty="0">
                <a:latin typeface="Calibri" panose="020F0502020204030204" pitchFamily="34" charset="0"/>
                <a:ea typeface="Lato"/>
                <a:cs typeface="Calibri" panose="020F0502020204030204" pitchFamily="34" charset="0"/>
                <a:sym typeface="Lato"/>
              </a:rPr>
            </a:br>
            <a:r>
              <a:rPr lang="en-US" sz="1200" dirty="0">
                <a:latin typeface="Calibri" panose="020F0502020204030204" pitchFamily="34" charset="0"/>
                <a:ea typeface="Lato"/>
                <a:cs typeface="Calibri" panose="020F0502020204030204" pitchFamily="34" charset="0"/>
                <a:sym typeface="Lato"/>
              </a:rPr>
              <a:t>to the target?</a:t>
            </a:r>
            <a:endParaRPr lang="en-US"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64" name="Google Shape;182;p27">
            <a:extLst>
              <a:ext uri="{FF2B5EF4-FFF2-40B4-BE49-F238E27FC236}">
                <a16:creationId xmlns:a16="http://schemas.microsoft.com/office/drawing/2014/main" id="{565268F4-A822-C44B-8B33-F8593CD133C5}"/>
              </a:ext>
            </a:extLst>
          </p:cNvPr>
          <p:cNvSpPr txBox="1"/>
          <p:nvPr/>
        </p:nvSpPr>
        <p:spPr>
          <a:xfrm>
            <a:off x="170017" y="2331869"/>
            <a:ext cx="1718463" cy="984561"/>
          </a:xfrm>
          <a:prstGeom prst="rect">
            <a:avLst/>
          </a:prstGeom>
          <a:noFill/>
          <a:ln w="28575">
            <a:solidFill>
              <a:schemeClr val="tx1"/>
            </a:solidFill>
          </a:ln>
        </p:spPr>
        <p:txBody>
          <a:bodyPr spcFirstLastPara="1" wrap="square" lIns="91425" tIns="91425" rIns="91425" bIns="91425" anchor="ctr" anchorCtr="0">
            <a:noAutofit/>
          </a:bodyPr>
          <a:lstStyle/>
          <a:p>
            <a:pPr lvl="0" algn="ctr"/>
            <a:r>
              <a:rPr lang="en-US" sz="1200" dirty="0">
                <a:latin typeface="Calibri" panose="020F0502020204030204" pitchFamily="34" charset="0"/>
                <a:ea typeface="Lato"/>
                <a:cs typeface="Calibri" panose="020F0502020204030204" pitchFamily="34" charset="0"/>
                <a:sym typeface="Lato"/>
              </a:rPr>
              <a:t>Is the response one or more meaningless phrases?</a:t>
            </a:r>
            <a:endParaRPr lang="en-US" sz="800" dirty="0">
              <a:solidFill>
                <a:srgbClr val="595959"/>
              </a:solidFill>
              <a:latin typeface="Calibri" panose="020F0502020204030204" pitchFamily="34" charset="0"/>
              <a:ea typeface="Lato"/>
              <a:cs typeface="Calibri" panose="020F0502020204030204" pitchFamily="34" charset="0"/>
              <a:sym typeface="Lato"/>
            </a:endParaRPr>
          </a:p>
        </p:txBody>
      </p:sp>
      <p:sp>
        <p:nvSpPr>
          <p:cNvPr id="66" name="Google Shape;182;p27">
            <a:extLst>
              <a:ext uri="{FF2B5EF4-FFF2-40B4-BE49-F238E27FC236}">
                <a16:creationId xmlns:a16="http://schemas.microsoft.com/office/drawing/2014/main" id="{10EAFD1F-0D87-3F44-B1ED-4C814F3A2A99}"/>
              </a:ext>
            </a:extLst>
          </p:cNvPr>
          <p:cNvSpPr txBox="1"/>
          <p:nvPr/>
        </p:nvSpPr>
        <p:spPr>
          <a:xfrm>
            <a:off x="167200" y="659961"/>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a real word?</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22" name="Straight Arrow Connector 21">
            <a:extLst>
              <a:ext uri="{FF2B5EF4-FFF2-40B4-BE49-F238E27FC236}">
                <a16:creationId xmlns:a16="http://schemas.microsoft.com/office/drawing/2014/main" id="{501FD153-B042-7E4B-95FF-5DF78331D29D}"/>
              </a:ext>
            </a:extLst>
          </p:cNvPr>
          <p:cNvCxnSpPr>
            <a:cxnSpLocks/>
            <a:stCxn id="66" idx="3"/>
          </p:cNvCxnSpPr>
          <p:nvPr/>
        </p:nvCxnSpPr>
        <p:spPr>
          <a:xfrm>
            <a:off x="1885663" y="1152242"/>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2" name="Google Shape;182;p27">
            <a:extLst>
              <a:ext uri="{FF2B5EF4-FFF2-40B4-BE49-F238E27FC236}">
                <a16:creationId xmlns:a16="http://schemas.microsoft.com/office/drawing/2014/main" id="{CE4A4495-04F9-2A4B-9EDD-372965C0CB0E}"/>
              </a:ext>
            </a:extLst>
          </p:cNvPr>
          <p:cNvSpPr txBox="1"/>
          <p:nvPr/>
        </p:nvSpPr>
        <p:spPr>
          <a:xfrm>
            <a:off x="2571463" y="655137"/>
            <a:ext cx="1718463" cy="984561"/>
          </a:xfrm>
          <a:prstGeom prst="rect">
            <a:avLst/>
          </a:prstGeom>
          <a:noFill/>
          <a:ln w="28575">
            <a:solidFill>
              <a:schemeClr val="tx1"/>
            </a:solidFill>
          </a:ln>
        </p:spPr>
        <p:txBody>
          <a:bodyPr spcFirstLastPara="1" wrap="square" lIns="91425" tIns="91425" rIns="91425" bIns="91425" anchor="ctr" anchorCtr="0">
            <a:noAutofit/>
          </a:bodyPr>
          <a:lstStyle/>
          <a:p>
            <a:pPr lvl="0" algn="ctr"/>
            <a:r>
              <a:rPr lang="en-US" sz="1200" dirty="0">
                <a:latin typeface="Calibri" panose="020F0502020204030204" pitchFamily="34" charset="0"/>
                <a:ea typeface="Lato"/>
                <a:cs typeface="Calibri" panose="020F0502020204030204" pitchFamily="34" charset="0"/>
                <a:sym typeface="Lato"/>
              </a:rPr>
              <a:t>Is a morpheme omitted from the response?</a:t>
            </a:r>
          </a:p>
          <a:p>
            <a:pPr lvl="0" algn="ctr"/>
            <a:r>
              <a:rPr lang="en-US" sz="800" i="1" dirty="0">
                <a:solidFill>
                  <a:schemeClr val="accent1"/>
                </a:solidFill>
                <a:latin typeface="Calibri" panose="020F0502020204030204" pitchFamily="34" charset="0"/>
                <a:ea typeface="Lato"/>
                <a:cs typeface="Calibri" panose="020F0502020204030204" pitchFamily="34" charset="0"/>
                <a:sym typeface="Lato"/>
              </a:rPr>
              <a:t>* plural morpheme not considered *</a:t>
            </a:r>
          </a:p>
        </p:txBody>
      </p:sp>
      <p:sp>
        <p:nvSpPr>
          <p:cNvPr id="85" name="Google Shape;182;p27">
            <a:extLst>
              <a:ext uri="{FF2B5EF4-FFF2-40B4-BE49-F238E27FC236}">
                <a16:creationId xmlns:a16="http://schemas.microsoft.com/office/drawing/2014/main" id="{33EAC4A9-2D00-364E-836D-E7ED9A4825CF}"/>
              </a:ext>
            </a:extLst>
          </p:cNvPr>
          <p:cNvSpPr txBox="1"/>
          <p:nvPr/>
        </p:nvSpPr>
        <p:spPr>
          <a:xfrm>
            <a:off x="4975726" y="209957"/>
            <a:ext cx="1718463" cy="984561"/>
          </a:xfrm>
          <a:prstGeom prst="rect">
            <a:avLst/>
          </a:prstGeom>
          <a:noFill/>
          <a:ln w="28575">
            <a:solidFill>
              <a:schemeClr val="tx1"/>
            </a:solidFill>
          </a:ln>
        </p:spPr>
        <p:txBody>
          <a:bodyPr spcFirstLastPara="1" wrap="square" lIns="91425" tIns="91425" rIns="91425" bIns="91425" anchor="ctr" anchorCtr="0">
            <a:noAutofit/>
          </a:bodyPr>
          <a:lstStyle/>
          <a:p>
            <a:pPr lvl="0" algn="ctr"/>
            <a:r>
              <a:rPr lang="en-US" sz="1200" dirty="0">
                <a:latin typeface="Calibri" panose="020F0502020204030204" pitchFamily="34" charset="0"/>
                <a:ea typeface="Lato"/>
                <a:cs typeface="Calibri" panose="020F0502020204030204" pitchFamily="34" charset="0"/>
                <a:sym typeface="Lato"/>
              </a:rPr>
              <a:t>Is the response a proper noun with no semantic or phonological relationship to the target?</a:t>
            </a:r>
            <a:endParaRPr lang="en-US" sz="800" dirty="0">
              <a:solidFill>
                <a:srgbClr val="595959"/>
              </a:solidFill>
              <a:latin typeface="Calibri" panose="020F0502020204030204" pitchFamily="34" charset="0"/>
              <a:ea typeface="Lato"/>
              <a:cs typeface="Calibri" panose="020F0502020204030204" pitchFamily="34" charset="0"/>
              <a:sym typeface="Lato"/>
            </a:endParaRPr>
          </a:p>
        </p:txBody>
      </p:sp>
      <p:cxnSp>
        <p:nvCxnSpPr>
          <p:cNvPr id="86" name="Straight Arrow Connector 85">
            <a:extLst>
              <a:ext uri="{FF2B5EF4-FFF2-40B4-BE49-F238E27FC236}">
                <a16:creationId xmlns:a16="http://schemas.microsoft.com/office/drawing/2014/main" id="{259AB8EF-E501-CB44-A496-7C4748867622}"/>
              </a:ext>
            </a:extLst>
          </p:cNvPr>
          <p:cNvCxnSpPr>
            <a:cxnSpLocks/>
          </p:cNvCxnSpPr>
          <p:nvPr/>
        </p:nvCxnSpPr>
        <p:spPr>
          <a:xfrm>
            <a:off x="1885663" y="2800328"/>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23E0DBC8-AE56-9E47-BF2F-37358B5A041F}"/>
              </a:ext>
            </a:extLst>
          </p:cNvPr>
          <p:cNvSpPr txBox="1"/>
          <p:nvPr/>
        </p:nvSpPr>
        <p:spPr>
          <a:xfrm>
            <a:off x="2571463" y="2569495"/>
            <a:ext cx="1225296" cy="461665"/>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Phonological Jargon (PJ)</a:t>
            </a:r>
          </a:p>
        </p:txBody>
      </p:sp>
      <p:cxnSp>
        <p:nvCxnSpPr>
          <p:cNvPr id="101" name="Straight Arrow Connector 100">
            <a:extLst>
              <a:ext uri="{FF2B5EF4-FFF2-40B4-BE49-F238E27FC236}">
                <a16:creationId xmlns:a16="http://schemas.microsoft.com/office/drawing/2014/main" id="{71C5C8CC-27FC-C84C-AAE1-644F1FD142A8}"/>
              </a:ext>
            </a:extLst>
          </p:cNvPr>
          <p:cNvCxnSpPr>
            <a:cxnSpLocks/>
          </p:cNvCxnSpPr>
          <p:nvPr/>
        </p:nvCxnSpPr>
        <p:spPr>
          <a:xfrm>
            <a:off x="4289926" y="727707"/>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B7198E15-E63B-5248-8F9D-39D7DBC885E7}"/>
              </a:ext>
            </a:extLst>
          </p:cNvPr>
          <p:cNvSpPr txBox="1"/>
          <p:nvPr/>
        </p:nvSpPr>
        <p:spPr>
          <a:xfrm>
            <a:off x="3516297" y="1891922"/>
            <a:ext cx="1222299" cy="461665"/>
          </a:xfrm>
          <a:prstGeom prst="rect">
            <a:avLst/>
          </a:prstGeom>
          <a:solidFill>
            <a:schemeClr val="accent3">
              <a:lumMod val="20000"/>
              <a:lumOff val="80000"/>
            </a:schemeClr>
          </a:solidFill>
        </p:spPr>
        <p:txBody>
          <a:bodyPr wrap="square" rtlCol="0">
            <a:spAutoFit/>
          </a:bodyPr>
          <a:lstStyle/>
          <a:p>
            <a:pPr algn="ctr"/>
            <a:r>
              <a:rPr lang="en-US" sz="1200" dirty="0">
                <a:latin typeface="Calibri" panose="020F0502020204030204" pitchFamily="34" charset="0"/>
                <a:cs typeface="Calibri" panose="020F0502020204030204" pitchFamily="34" charset="0"/>
              </a:rPr>
              <a:t>Morpheme Omission (MO)</a:t>
            </a:r>
          </a:p>
        </p:txBody>
      </p:sp>
      <p:cxnSp>
        <p:nvCxnSpPr>
          <p:cNvPr id="108" name="Straight Arrow Connector 107">
            <a:extLst>
              <a:ext uri="{FF2B5EF4-FFF2-40B4-BE49-F238E27FC236}">
                <a16:creationId xmlns:a16="http://schemas.microsoft.com/office/drawing/2014/main" id="{69DA451F-4F10-0F4B-BAB0-7CC3B7C55D17}"/>
              </a:ext>
            </a:extLst>
          </p:cNvPr>
          <p:cNvCxnSpPr>
            <a:cxnSpLocks/>
          </p:cNvCxnSpPr>
          <p:nvPr/>
        </p:nvCxnSpPr>
        <p:spPr>
          <a:xfrm>
            <a:off x="6694189" y="691194"/>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0" name="TextBox 109">
            <a:extLst>
              <a:ext uri="{FF2B5EF4-FFF2-40B4-BE49-F238E27FC236}">
                <a16:creationId xmlns:a16="http://schemas.microsoft.com/office/drawing/2014/main" id="{32964887-3ED9-814A-A5C3-0C6E6BE901A7}"/>
              </a:ext>
            </a:extLst>
          </p:cNvPr>
          <p:cNvSpPr txBox="1"/>
          <p:nvPr/>
        </p:nvSpPr>
        <p:spPr>
          <a:xfrm>
            <a:off x="7655746" y="1897146"/>
            <a:ext cx="1225296" cy="461665"/>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Picture Part Error (PPE) *</a:t>
            </a:r>
          </a:p>
        </p:txBody>
      </p:sp>
      <p:sp>
        <p:nvSpPr>
          <p:cNvPr id="26" name="TextBox 25">
            <a:extLst>
              <a:ext uri="{FF2B5EF4-FFF2-40B4-BE49-F238E27FC236}">
                <a16:creationId xmlns:a16="http://schemas.microsoft.com/office/drawing/2014/main" id="{B2623AEC-8FC9-C54F-88D5-BD23618767E2}"/>
              </a:ext>
            </a:extLst>
          </p:cNvPr>
          <p:cNvSpPr txBox="1"/>
          <p:nvPr/>
        </p:nvSpPr>
        <p:spPr>
          <a:xfrm>
            <a:off x="2014168" y="102430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16" name="TextBox 115">
            <a:extLst>
              <a:ext uri="{FF2B5EF4-FFF2-40B4-BE49-F238E27FC236}">
                <a16:creationId xmlns:a16="http://schemas.microsoft.com/office/drawing/2014/main" id="{0689BFA0-CE22-DF43-A04F-57E4DB430394}"/>
              </a:ext>
            </a:extLst>
          </p:cNvPr>
          <p:cNvSpPr txBox="1"/>
          <p:nvPr/>
        </p:nvSpPr>
        <p:spPr>
          <a:xfrm>
            <a:off x="841064" y="184171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17" name="TextBox 116">
            <a:extLst>
              <a:ext uri="{FF2B5EF4-FFF2-40B4-BE49-F238E27FC236}">
                <a16:creationId xmlns:a16="http://schemas.microsoft.com/office/drawing/2014/main" id="{35BA775C-3AF3-FF4C-B7D8-EA7E45CCF58F}"/>
              </a:ext>
            </a:extLst>
          </p:cNvPr>
          <p:cNvSpPr txBox="1"/>
          <p:nvPr/>
        </p:nvSpPr>
        <p:spPr>
          <a:xfrm>
            <a:off x="841063" y="3540945"/>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18" name="TextBox 117">
            <a:extLst>
              <a:ext uri="{FF2B5EF4-FFF2-40B4-BE49-F238E27FC236}">
                <a16:creationId xmlns:a16="http://schemas.microsoft.com/office/drawing/2014/main" id="{6A8E0DE9-EFCB-9147-98BE-47347559D8EC}"/>
              </a:ext>
            </a:extLst>
          </p:cNvPr>
          <p:cNvSpPr txBox="1"/>
          <p:nvPr/>
        </p:nvSpPr>
        <p:spPr>
          <a:xfrm>
            <a:off x="2014167" y="2692841"/>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24" name="TextBox 123">
            <a:extLst>
              <a:ext uri="{FF2B5EF4-FFF2-40B4-BE49-F238E27FC236}">
                <a16:creationId xmlns:a16="http://schemas.microsoft.com/office/drawing/2014/main" id="{58F0E85A-1E55-4943-898C-4977F5E890F4}"/>
              </a:ext>
            </a:extLst>
          </p:cNvPr>
          <p:cNvSpPr txBox="1"/>
          <p:nvPr/>
        </p:nvSpPr>
        <p:spPr>
          <a:xfrm>
            <a:off x="4447457" y="60459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sp>
        <p:nvSpPr>
          <p:cNvPr id="125" name="TextBox 124">
            <a:extLst>
              <a:ext uri="{FF2B5EF4-FFF2-40B4-BE49-F238E27FC236}">
                <a16:creationId xmlns:a16="http://schemas.microsoft.com/office/drawing/2014/main" id="{2EC61431-6E76-4D46-B967-C96A561AE45F}"/>
              </a:ext>
            </a:extLst>
          </p:cNvPr>
          <p:cNvSpPr txBox="1"/>
          <p:nvPr/>
        </p:nvSpPr>
        <p:spPr>
          <a:xfrm>
            <a:off x="6826227" y="575745"/>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NO</a:t>
            </a:r>
          </a:p>
        </p:txBody>
      </p:sp>
      <p:cxnSp>
        <p:nvCxnSpPr>
          <p:cNvPr id="49" name="Straight Arrow Connector 48">
            <a:extLst>
              <a:ext uri="{FF2B5EF4-FFF2-40B4-BE49-F238E27FC236}">
                <a16:creationId xmlns:a16="http://schemas.microsoft.com/office/drawing/2014/main" id="{74110EE5-7608-F549-AF7B-0E9ED7FF9AF7}"/>
              </a:ext>
            </a:extLst>
          </p:cNvPr>
          <p:cNvCxnSpPr>
            <a:cxnSpLocks/>
          </p:cNvCxnSpPr>
          <p:nvPr/>
        </p:nvCxnSpPr>
        <p:spPr>
          <a:xfrm>
            <a:off x="1885663" y="4448414"/>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B6E33285-507B-9A40-A05B-B7B31B87496A}"/>
              </a:ext>
            </a:extLst>
          </p:cNvPr>
          <p:cNvSpPr txBox="1"/>
          <p:nvPr/>
        </p:nvSpPr>
        <p:spPr>
          <a:xfrm>
            <a:off x="2571463" y="4215242"/>
            <a:ext cx="1225296"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Blend (B) *</a:t>
            </a:r>
          </a:p>
        </p:txBody>
      </p:sp>
      <p:sp>
        <p:nvSpPr>
          <p:cNvPr id="51" name="TextBox 50">
            <a:extLst>
              <a:ext uri="{FF2B5EF4-FFF2-40B4-BE49-F238E27FC236}">
                <a16:creationId xmlns:a16="http://schemas.microsoft.com/office/drawing/2014/main" id="{9CD69382-04B6-9C4F-951E-8270162406B1}"/>
              </a:ext>
            </a:extLst>
          </p:cNvPr>
          <p:cNvSpPr txBox="1"/>
          <p:nvPr/>
        </p:nvSpPr>
        <p:spPr>
          <a:xfrm>
            <a:off x="2014167" y="4340927"/>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52" name="Google Shape;182;p27">
            <a:extLst>
              <a:ext uri="{FF2B5EF4-FFF2-40B4-BE49-F238E27FC236}">
                <a16:creationId xmlns:a16="http://schemas.microsoft.com/office/drawing/2014/main" id="{3234D7ED-C20E-EE4B-AB4B-18ABD6620EDD}"/>
              </a:ext>
            </a:extLst>
          </p:cNvPr>
          <p:cNvSpPr txBox="1"/>
          <p:nvPr/>
        </p:nvSpPr>
        <p:spPr>
          <a:xfrm>
            <a:off x="5777949" y="4357321"/>
            <a:ext cx="3366052" cy="786180"/>
          </a:xfrm>
          <a:prstGeom prst="rect">
            <a:avLst/>
          </a:prstGeom>
          <a:solidFill>
            <a:schemeClr val="tx2"/>
          </a:solidFill>
          <a:ln w="28575">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 </a:t>
            </a:r>
            <a:r>
              <a:rPr lang="en-US" sz="1200" i="1" dirty="0">
                <a:latin typeface="Calibri" panose="020F0502020204030204" pitchFamily="34" charset="0"/>
                <a:ea typeface="Lato"/>
                <a:cs typeface="Calibri" panose="020F0502020204030204" pitchFamily="34" charset="0"/>
                <a:sym typeface="Lato"/>
              </a:rPr>
              <a:t>Note:</a:t>
            </a:r>
            <a:r>
              <a:rPr lang="en-US" sz="1200" dirty="0">
                <a:latin typeface="Calibri" panose="020F0502020204030204" pitchFamily="34" charset="0"/>
                <a:ea typeface="Lato"/>
                <a:cs typeface="Calibri" panose="020F0502020204030204" pitchFamily="34" charset="0"/>
                <a:sym typeface="Lato"/>
              </a:rPr>
              <a:t> Blend (B) responses can, on occasion, be real words as well. Similarly, Picture Part Error (PPE) can be a nonword per the scoring rules but, in our experience, we have not seen this occur.</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sp>
        <p:nvSpPr>
          <p:cNvPr id="29" name="Google Shape;182;p27">
            <a:extLst>
              <a:ext uri="{FF2B5EF4-FFF2-40B4-BE49-F238E27FC236}">
                <a16:creationId xmlns:a16="http://schemas.microsoft.com/office/drawing/2014/main" id="{2106AE2F-450C-8A4D-972C-C64A87A2EBC6}"/>
              </a:ext>
            </a:extLst>
          </p:cNvPr>
          <p:cNvSpPr txBox="1"/>
          <p:nvPr/>
        </p:nvSpPr>
        <p:spPr>
          <a:xfrm>
            <a:off x="7379984" y="198913"/>
            <a:ext cx="1718463" cy="984561"/>
          </a:xfrm>
          <a:prstGeom prst="rect">
            <a:avLst/>
          </a:prstGeom>
          <a:noFill/>
          <a:ln w="28575">
            <a:solidFill>
              <a:schemeClr val="tx1"/>
            </a:solidFill>
          </a:ln>
        </p:spPr>
        <p:txBody>
          <a:bodyPr spcFirstLastPara="1" wrap="square" lIns="91425" tIns="91425" rIns="91425" bIns="91425" anchor="ctr" anchorCtr="0">
            <a:noAutofit/>
          </a:bodyPr>
          <a:lstStyle/>
          <a:p>
            <a:pPr lvl="0" algn="ctr"/>
            <a:r>
              <a:rPr lang="en-US" sz="1200" dirty="0">
                <a:latin typeface="Calibri" panose="020F0502020204030204" pitchFamily="34" charset="0"/>
                <a:ea typeface="Lato"/>
                <a:cs typeface="Calibri" panose="020F0502020204030204" pitchFamily="34" charset="0"/>
                <a:sym typeface="Lato"/>
              </a:rPr>
              <a:t>Is the response a part of the picture?</a:t>
            </a:r>
            <a:endParaRPr lang="en-US" sz="800" dirty="0">
              <a:solidFill>
                <a:srgbClr val="595959"/>
              </a:solidFill>
              <a:latin typeface="Calibri" panose="020F0502020204030204" pitchFamily="34" charset="0"/>
              <a:ea typeface="Lato"/>
              <a:cs typeface="Calibri" panose="020F0502020204030204" pitchFamily="34" charset="0"/>
              <a:sym typeface="Lato"/>
            </a:endParaRPr>
          </a:p>
        </p:txBody>
      </p:sp>
      <p:cxnSp>
        <p:nvCxnSpPr>
          <p:cNvPr id="33" name="Straight Arrow Connector 32">
            <a:extLst>
              <a:ext uri="{FF2B5EF4-FFF2-40B4-BE49-F238E27FC236}">
                <a16:creationId xmlns:a16="http://schemas.microsoft.com/office/drawing/2014/main" id="{1612A6CF-3A3D-3B42-887E-9E3446A2662D}"/>
              </a:ext>
            </a:extLst>
          </p:cNvPr>
          <p:cNvCxnSpPr>
            <a:cxnSpLocks/>
          </p:cNvCxnSpPr>
          <p:nvPr/>
        </p:nvCxnSpPr>
        <p:spPr>
          <a:xfrm>
            <a:off x="8268396" y="1196282"/>
            <a:ext cx="2817" cy="68734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8C5D9657-FAA2-F94C-814D-EE16A0289FCA}"/>
              </a:ext>
            </a:extLst>
          </p:cNvPr>
          <p:cNvSpPr txBox="1"/>
          <p:nvPr/>
        </p:nvSpPr>
        <p:spPr>
          <a:xfrm>
            <a:off x="8083028" y="139347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39" name="TextBox 38">
            <a:extLst>
              <a:ext uri="{FF2B5EF4-FFF2-40B4-BE49-F238E27FC236}">
                <a16:creationId xmlns:a16="http://schemas.microsoft.com/office/drawing/2014/main" id="{CEF1C145-7F73-EF4E-BA70-BC4D89CD768F}"/>
              </a:ext>
            </a:extLst>
          </p:cNvPr>
          <p:cNvSpPr txBox="1"/>
          <p:nvPr/>
        </p:nvSpPr>
        <p:spPr>
          <a:xfrm>
            <a:off x="5173392" y="1901979"/>
            <a:ext cx="1225296" cy="461665"/>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Proper Noun (PN)</a:t>
            </a:r>
          </a:p>
        </p:txBody>
      </p:sp>
      <p:cxnSp>
        <p:nvCxnSpPr>
          <p:cNvPr id="40" name="Straight Arrow Connector 39">
            <a:extLst>
              <a:ext uri="{FF2B5EF4-FFF2-40B4-BE49-F238E27FC236}">
                <a16:creationId xmlns:a16="http://schemas.microsoft.com/office/drawing/2014/main" id="{F88A9D66-B0AE-3543-9EF4-3FDE30709F58}"/>
              </a:ext>
            </a:extLst>
          </p:cNvPr>
          <p:cNvCxnSpPr>
            <a:cxnSpLocks/>
          </p:cNvCxnSpPr>
          <p:nvPr/>
        </p:nvCxnSpPr>
        <p:spPr>
          <a:xfrm>
            <a:off x="5783223" y="1204575"/>
            <a:ext cx="2817" cy="68734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1" name="TextBox 40">
            <a:extLst>
              <a:ext uri="{FF2B5EF4-FFF2-40B4-BE49-F238E27FC236}">
                <a16:creationId xmlns:a16="http://schemas.microsoft.com/office/drawing/2014/main" id="{29491057-1EAD-9143-B784-5FAFF0B35DB2}"/>
              </a:ext>
            </a:extLst>
          </p:cNvPr>
          <p:cNvSpPr txBox="1"/>
          <p:nvPr/>
        </p:nvSpPr>
        <p:spPr>
          <a:xfrm>
            <a:off x="5597855" y="1401769"/>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cxnSp>
        <p:nvCxnSpPr>
          <p:cNvPr id="8" name="Elbow Connector 7">
            <a:extLst>
              <a:ext uri="{FF2B5EF4-FFF2-40B4-BE49-F238E27FC236}">
                <a16:creationId xmlns:a16="http://schemas.microsoft.com/office/drawing/2014/main" id="{34050C4D-05FC-0049-BF63-DC636C810226}"/>
              </a:ext>
            </a:extLst>
          </p:cNvPr>
          <p:cNvCxnSpPr>
            <a:cxnSpLocks/>
            <a:endCxn id="103" idx="1"/>
          </p:cNvCxnSpPr>
          <p:nvPr/>
        </p:nvCxnSpPr>
        <p:spPr>
          <a:xfrm>
            <a:off x="2613970" y="1639699"/>
            <a:ext cx="902327" cy="483056"/>
          </a:xfrm>
          <a:prstGeom prst="bent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E96E4FAB-11A5-294A-90DE-852663795158}"/>
              </a:ext>
            </a:extLst>
          </p:cNvPr>
          <p:cNvSpPr txBox="1"/>
          <p:nvPr/>
        </p:nvSpPr>
        <p:spPr>
          <a:xfrm>
            <a:off x="2867514" y="175811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pic>
        <p:nvPicPr>
          <p:cNvPr id="3" name="Audio 2">
            <a:hlinkClick r:id="" action="ppaction://media"/>
            <a:extLst>
              <a:ext uri="{FF2B5EF4-FFF2-40B4-BE49-F238E27FC236}">
                <a16:creationId xmlns:a16="http://schemas.microsoft.com/office/drawing/2014/main" id="{3FDF6DD0-82DC-7248-94ED-E6A034359CC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356453312"/>
      </p:ext>
    </p:extLst>
  </p:cSld>
  <p:clrMapOvr>
    <a:masterClrMapping/>
  </p:clrMapOvr>
  <mc:AlternateContent xmlns:mc="http://schemas.openxmlformats.org/markup-compatibility/2006">
    <mc:Choice xmlns:p14="http://schemas.microsoft.com/office/powerpoint/2010/main" Requires="p14">
      <p:transition spd="slow" p14:dur="2000" advTm="19206"/>
    </mc:Choice>
    <mc:Fallback>
      <p:transition spd="slow" advTm="192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64" name="Google Shape;182;p27">
            <a:extLst>
              <a:ext uri="{FF2B5EF4-FFF2-40B4-BE49-F238E27FC236}">
                <a16:creationId xmlns:a16="http://schemas.microsoft.com/office/drawing/2014/main" id="{565268F4-A822-C44B-8B33-F8593CD133C5}"/>
              </a:ext>
            </a:extLst>
          </p:cNvPr>
          <p:cNvSpPr txBox="1"/>
          <p:nvPr/>
        </p:nvSpPr>
        <p:spPr>
          <a:xfrm>
            <a:off x="4572001" y="460360"/>
            <a:ext cx="4458984" cy="4532879"/>
          </a:xfrm>
          <a:prstGeom prst="rect">
            <a:avLst/>
          </a:prstGeom>
          <a:noFill/>
          <a:ln w="28575">
            <a:solidFill>
              <a:schemeClr val="tx1"/>
            </a:solidFill>
          </a:ln>
        </p:spPr>
        <p:txBody>
          <a:bodyPr spcFirstLastPara="1" wrap="square" lIns="91425" tIns="91425" rIns="91425" bIns="91425" anchor="t" anchorCtr="0">
            <a:noAutofit/>
          </a:bodyPr>
          <a:lstStyle/>
          <a:p>
            <a:pPr lvl="0" algn="ctr"/>
            <a:r>
              <a:rPr lang="en-US" sz="1600" b="1" dirty="0">
                <a:latin typeface="Calibri" panose="020F0502020204030204" pitchFamily="34" charset="0"/>
                <a:ea typeface="Lato"/>
                <a:cs typeface="Calibri" panose="020F0502020204030204" pitchFamily="34" charset="0"/>
                <a:sym typeface="Lato"/>
              </a:rPr>
              <a:t>Transcribe the first complete attempt</a:t>
            </a:r>
            <a:endParaRPr lang="en-US" sz="1600" dirty="0">
              <a:latin typeface="Calibri" panose="020F0502020204030204" pitchFamily="34" charset="0"/>
              <a:ea typeface="Lato"/>
              <a:cs typeface="Calibri" panose="020F0502020204030204" pitchFamily="34" charset="0"/>
              <a:sym typeface="Lato"/>
            </a:endParaRPr>
          </a:p>
          <a:p>
            <a:pPr lvl="0" algn="ctr"/>
            <a:endParaRPr lang="en-US" sz="1600" b="1" dirty="0">
              <a:solidFill>
                <a:srgbClr val="595959"/>
              </a:solidFill>
              <a:latin typeface="Calibri" panose="020F0502020204030204" pitchFamily="34" charset="0"/>
              <a:ea typeface="Lato"/>
              <a:cs typeface="Calibri" panose="020F0502020204030204" pitchFamily="34" charset="0"/>
              <a:sym typeface="Lato"/>
            </a:endParaRPr>
          </a:p>
          <a:p>
            <a:pPr marL="342900" lvl="0" indent="-342900">
              <a:buAutoNum type="arabicParenBoth"/>
            </a:pPr>
            <a:r>
              <a:rPr lang="en-US" dirty="0">
                <a:solidFill>
                  <a:schemeClr val="bg2"/>
                </a:solidFill>
                <a:latin typeface="Calibri" panose="020F0502020204030204" pitchFamily="34" charset="0"/>
                <a:ea typeface="Lato"/>
                <a:cs typeface="Calibri" panose="020F0502020204030204" pitchFamily="34" charset="0"/>
                <a:sym typeface="Lato"/>
              </a:rPr>
              <a:t>Choose whether orthography or IPA is appropriate: </a:t>
            </a:r>
            <a:r>
              <a:rPr lang="en-US" i="1" dirty="0">
                <a:solidFill>
                  <a:schemeClr val="bg2"/>
                </a:solidFill>
                <a:latin typeface="Calibri" panose="020F0502020204030204" pitchFamily="34" charset="0"/>
                <a:ea typeface="Lato"/>
                <a:cs typeface="Calibri" panose="020F0502020204030204" pitchFamily="34" charset="0"/>
                <a:sym typeface="Lato"/>
              </a:rPr>
              <a:t>real words </a:t>
            </a:r>
            <a:r>
              <a:rPr lang="en-US" dirty="0">
                <a:solidFill>
                  <a:schemeClr val="bg2"/>
                </a:solidFill>
                <a:latin typeface="Calibri" panose="020F0502020204030204" pitchFamily="34" charset="0"/>
                <a:ea typeface="Lato"/>
                <a:cs typeface="Calibri" panose="020F0502020204030204" pitchFamily="34" charset="0"/>
                <a:sym typeface="Lato"/>
              </a:rPr>
              <a:t>= orthography; </a:t>
            </a:r>
            <a:r>
              <a:rPr lang="en-US" i="1" dirty="0">
                <a:solidFill>
                  <a:schemeClr val="bg2"/>
                </a:solidFill>
                <a:latin typeface="Calibri" panose="020F0502020204030204" pitchFamily="34" charset="0"/>
                <a:ea typeface="Lato"/>
                <a:cs typeface="Calibri" panose="020F0502020204030204" pitchFamily="34" charset="0"/>
                <a:sym typeface="Lato"/>
              </a:rPr>
              <a:t>nonwords</a:t>
            </a:r>
            <a:r>
              <a:rPr lang="en-US" dirty="0">
                <a:solidFill>
                  <a:schemeClr val="bg2"/>
                </a:solidFill>
                <a:latin typeface="Calibri" panose="020F0502020204030204" pitchFamily="34" charset="0"/>
                <a:ea typeface="Lato"/>
                <a:cs typeface="Calibri" panose="020F0502020204030204" pitchFamily="34" charset="0"/>
                <a:sym typeface="Lato"/>
              </a:rPr>
              <a:t> = IPA.</a:t>
            </a:r>
            <a:br>
              <a:rPr lang="en-US" dirty="0">
                <a:solidFill>
                  <a:schemeClr val="bg2"/>
                </a:solidFill>
                <a:latin typeface="Calibri" panose="020F0502020204030204" pitchFamily="34" charset="0"/>
                <a:ea typeface="Lato"/>
                <a:cs typeface="Calibri" panose="020F0502020204030204" pitchFamily="34" charset="0"/>
                <a:sym typeface="Lato"/>
              </a:rPr>
            </a:br>
            <a:endParaRPr lang="en-US" dirty="0">
              <a:solidFill>
                <a:schemeClr val="bg2"/>
              </a:solidFill>
              <a:latin typeface="Calibri" panose="020F0502020204030204" pitchFamily="34" charset="0"/>
              <a:ea typeface="Lato"/>
              <a:cs typeface="Calibri" panose="020F0502020204030204" pitchFamily="34" charset="0"/>
              <a:sym typeface="Lato"/>
            </a:endParaRPr>
          </a:p>
          <a:p>
            <a:pPr marL="342900" lvl="0" indent="-342900">
              <a:buAutoNum type="arabicParenBoth"/>
            </a:pPr>
            <a:r>
              <a:rPr lang="en-US" dirty="0">
                <a:solidFill>
                  <a:schemeClr val="bg2"/>
                </a:solidFill>
                <a:latin typeface="Calibri" panose="020F0502020204030204" pitchFamily="34" charset="0"/>
                <a:ea typeface="Lato"/>
                <a:cs typeface="Calibri" panose="020F0502020204030204" pitchFamily="34" charset="0"/>
                <a:sym typeface="Lato"/>
              </a:rPr>
              <a:t>If using IPA, broad or narrow transcription can be used.</a:t>
            </a:r>
            <a:br>
              <a:rPr lang="en-US" dirty="0">
                <a:solidFill>
                  <a:schemeClr val="bg2"/>
                </a:solidFill>
                <a:latin typeface="Calibri" panose="020F0502020204030204" pitchFamily="34" charset="0"/>
                <a:ea typeface="Lato"/>
                <a:cs typeface="Calibri" panose="020F0502020204030204" pitchFamily="34" charset="0"/>
                <a:sym typeface="Lato"/>
              </a:rPr>
            </a:br>
            <a:endParaRPr lang="en-US" dirty="0">
              <a:solidFill>
                <a:schemeClr val="bg2"/>
              </a:solidFill>
              <a:latin typeface="Calibri" panose="020F0502020204030204" pitchFamily="34" charset="0"/>
              <a:ea typeface="Lato"/>
              <a:cs typeface="Calibri" panose="020F0502020204030204" pitchFamily="34" charset="0"/>
              <a:sym typeface="Lato"/>
            </a:endParaRPr>
          </a:p>
          <a:p>
            <a:pPr marL="342900" lvl="0" indent="-342900">
              <a:buAutoNum type="arabicParenBoth"/>
            </a:pPr>
            <a:r>
              <a:rPr lang="en-US" dirty="0">
                <a:solidFill>
                  <a:schemeClr val="bg2"/>
                </a:solidFill>
                <a:latin typeface="Calibri" panose="020F0502020204030204" pitchFamily="34" charset="0"/>
                <a:ea typeface="Lato"/>
                <a:cs typeface="Calibri" panose="020F0502020204030204" pitchFamily="34" charset="0"/>
                <a:sym typeface="Lato"/>
              </a:rPr>
              <a:t>Follow a commonly understood set of symbol conventions.</a:t>
            </a:r>
            <a:br>
              <a:rPr lang="en-US" dirty="0">
                <a:solidFill>
                  <a:schemeClr val="bg2"/>
                </a:solidFill>
                <a:latin typeface="Calibri" panose="020F0502020204030204" pitchFamily="34" charset="0"/>
                <a:ea typeface="Lato"/>
                <a:cs typeface="Calibri" panose="020F0502020204030204" pitchFamily="34" charset="0"/>
                <a:sym typeface="Lato"/>
              </a:rPr>
            </a:br>
            <a:endParaRPr lang="en-US" dirty="0">
              <a:solidFill>
                <a:schemeClr val="bg2"/>
              </a:solidFill>
              <a:latin typeface="Calibri" panose="020F0502020204030204" pitchFamily="34" charset="0"/>
              <a:ea typeface="Lato"/>
              <a:cs typeface="Calibri" panose="020F0502020204030204" pitchFamily="34" charset="0"/>
              <a:sym typeface="Lato"/>
            </a:endParaRPr>
          </a:p>
          <a:p>
            <a:pPr marL="342900" lvl="0" indent="-342900">
              <a:buAutoNum type="arabicParenBoth"/>
            </a:pPr>
            <a:r>
              <a:rPr lang="en-US" dirty="0">
                <a:solidFill>
                  <a:schemeClr val="bg2"/>
                </a:solidFill>
                <a:latin typeface="Calibri" panose="020F0502020204030204" pitchFamily="34" charset="0"/>
                <a:ea typeface="Lato"/>
                <a:cs typeface="Calibri" panose="020F0502020204030204" pitchFamily="34" charset="0"/>
                <a:sym typeface="Lato"/>
              </a:rPr>
              <a:t>Primary stress markings and syllable boundaries are needed to accurately determine phonological similarity.</a:t>
            </a:r>
          </a:p>
          <a:p>
            <a:pPr lvl="0"/>
            <a:endParaRPr lang="en-US" dirty="0">
              <a:solidFill>
                <a:schemeClr val="bg2"/>
              </a:solidFill>
              <a:latin typeface="Calibri" panose="020F0502020204030204" pitchFamily="34" charset="0"/>
              <a:ea typeface="Lato"/>
              <a:cs typeface="Calibri" panose="020F0502020204030204" pitchFamily="34" charset="0"/>
              <a:sym typeface="Lato"/>
            </a:endParaRPr>
          </a:p>
          <a:p>
            <a:endParaRPr lang="en-US" dirty="0">
              <a:solidFill>
                <a:schemeClr val="bg2"/>
              </a:solidFill>
              <a:latin typeface="Calibri" panose="020F0502020204030204" pitchFamily="34" charset="0"/>
              <a:ea typeface="Lato"/>
              <a:cs typeface="Calibri" panose="020F0502020204030204" pitchFamily="34" charset="0"/>
              <a:sym typeface="Lato"/>
            </a:endParaRPr>
          </a:p>
          <a:p>
            <a:pPr lvl="0"/>
            <a:endParaRPr lang="en-US" sz="1200" dirty="0">
              <a:solidFill>
                <a:srgbClr val="595959"/>
              </a:solidFill>
              <a:latin typeface="Calibri" panose="020F0502020204030204" pitchFamily="34" charset="0"/>
              <a:ea typeface="Lato"/>
              <a:cs typeface="Calibri" panose="020F0502020204030204" pitchFamily="34" charset="0"/>
              <a:sym typeface="Lato"/>
            </a:endParaRPr>
          </a:p>
        </p:txBody>
      </p:sp>
      <p:sp>
        <p:nvSpPr>
          <p:cNvPr id="29" name="Google Shape;182;p27">
            <a:extLst>
              <a:ext uri="{FF2B5EF4-FFF2-40B4-BE49-F238E27FC236}">
                <a16:creationId xmlns:a16="http://schemas.microsoft.com/office/drawing/2014/main" id="{CD688361-0131-DF42-B026-4567B10AFACE}"/>
              </a:ext>
            </a:extLst>
          </p:cNvPr>
          <p:cNvSpPr txBox="1"/>
          <p:nvPr/>
        </p:nvSpPr>
        <p:spPr>
          <a:xfrm>
            <a:off x="0" y="0"/>
            <a:ext cx="3366052" cy="460361"/>
          </a:xfrm>
          <a:prstGeom prst="rect">
            <a:avLst/>
          </a:prstGeom>
          <a:noFill/>
          <a:ln w="28575">
            <a:noFill/>
          </a:ln>
        </p:spPr>
        <p:txBody>
          <a:bodyPr spcFirstLastPara="1" wrap="square" lIns="91425" tIns="91425" rIns="91425" bIns="91425" anchor="ctr" anchorCtr="0">
            <a:noAutofit/>
          </a:bodyPr>
          <a:lstStyle/>
          <a:p>
            <a:pPr marL="0" lvl="0" indent="0" rtl="0">
              <a:spcBef>
                <a:spcPts val="0"/>
              </a:spcBef>
              <a:spcAft>
                <a:spcPts val="0"/>
              </a:spcAft>
              <a:buNone/>
            </a:pPr>
            <a:r>
              <a:rPr lang="en-US" sz="2400" b="1" dirty="0">
                <a:latin typeface="Calibri" panose="020F0502020204030204" pitchFamily="34" charset="0"/>
                <a:ea typeface="Lato"/>
                <a:cs typeface="Calibri" panose="020F0502020204030204" pitchFamily="34" charset="0"/>
                <a:sym typeface="Lato"/>
              </a:rPr>
              <a:t>Before scoring…</a:t>
            </a:r>
            <a:endParaRPr sz="2400" b="1" dirty="0">
              <a:solidFill>
                <a:schemeClr val="accent1"/>
              </a:solidFill>
              <a:latin typeface="Calibri" panose="020F0502020204030204" pitchFamily="34" charset="0"/>
              <a:ea typeface="Lato"/>
              <a:cs typeface="Calibri" panose="020F0502020204030204" pitchFamily="34" charset="0"/>
              <a:sym typeface="Lato"/>
            </a:endParaRPr>
          </a:p>
        </p:txBody>
      </p:sp>
      <p:sp>
        <p:nvSpPr>
          <p:cNvPr id="30" name="Google Shape;182;p27">
            <a:extLst>
              <a:ext uri="{FF2B5EF4-FFF2-40B4-BE49-F238E27FC236}">
                <a16:creationId xmlns:a16="http://schemas.microsoft.com/office/drawing/2014/main" id="{8F797596-EEE2-314C-8646-03F8F48A3189}"/>
              </a:ext>
            </a:extLst>
          </p:cNvPr>
          <p:cNvSpPr txBox="1"/>
          <p:nvPr/>
        </p:nvSpPr>
        <p:spPr>
          <a:xfrm>
            <a:off x="113016" y="460360"/>
            <a:ext cx="4325420" cy="4532879"/>
          </a:xfrm>
          <a:prstGeom prst="rect">
            <a:avLst/>
          </a:prstGeom>
          <a:noFill/>
          <a:ln w="28575">
            <a:solidFill>
              <a:schemeClr val="tx1"/>
            </a:solidFill>
          </a:ln>
        </p:spPr>
        <p:txBody>
          <a:bodyPr spcFirstLastPara="1" wrap="square" lIns="91425" tIns="91425" rIns="91425" bIns="91425" anchor="t" anchorCtr="0">
            <a:noAutofit/>
          </a:bodyPr>
          <a:lstStyle/>
          <a:p>
            <a:pPr lvl="0" algn="ctr"/>
            <a:r>
              <a:rPr lang="en-US" sz="1600" b="1" dirty="0">
                <a:latin typeface="Calibri" panose="020F0502020204030204" pitchFamily="34" charset="0"/>
                <a:ea typeface="Lato"/>
                <a:cs typeface="Calibri" panose="020F0502020204030204" pitchFamily="34" charset="0"/>
                <a:sym typeface="Lato"/>
              </a:rPr>
              <a:t>Identify the first complete attempt</a:t>
            </a:r>
            <a:endParaRPr lang="en-US" sz="1600" i="1" dirty="0">
              <a:solidFill>
                <a:srgbClr val="595959"/>
              </a:solidFill>
              <a:latin typeface="Calibri" panose="020F0502020204030204" pitchFamily="34" charset="0"/>
              <a:ea typeface="Lato"/>
              <a:cs typeface="Calibri" panose="020F0502020204030204" pitchFamily="34" charset="0"/>
              <a:sym typeface="Lato"/>
            </a:endParaRPr>
          </a:p>
          <a:p>
            <a:pPr lvl="0" algn="ctr"/>
            <a:endParaRPr lang="en-US" sz="1600" b="1" dirty="0">
              <a:solidFill>
                <a:srgbClr val="595959"/>
              </a:solidFill>
              <a:latin typeface="Calibri" panose="020F0502020204030204" pitchFamily="34" charset="0"/>
              <a:ea typeface="Lato"/>
              <a:cs typeface="Calibri" panose="020F0502020204030204" pitchFamily="34" charset="0"/>
              <a:sym typeface="Lato"/>
            </a:endParaRPr>
          </a:p>
          <a:p>
            <a:pPr marL="342900" lvl="0" indent="-342900">
              <a:buAutoNum type="arabicParenBoth"/>
            </a:pPr>
            <a:r>
              <a:rPr lang="en-US" dirty="0">
                <a:solidFill>
                  <a:schemeClr val="bg2"/>
                </a:solidFill>
                <a:latin typeface="Calibri" panose="020F0502020204030204" pitchFamily="34" charset="0"/>
                <a:ea typeface="Lato"/>
                <a:cs typeface="Calibri" panose="020F0502020204030204" pitchFamily="34" charset="0"/>
                <a:sym typeface="Lato"/>
              </a:rPr>
              <a:t>Find the first minimally CV (consonant-vowel) or VC (vowel-consonant) response. Of note, schwa does not count as a vowel here.</a:t>
            </a:r>
            <a:br>
              <a:rPr lang="en-US" dirty="0">
                <a:solidFill>
                  <a:schemeClr val="bg2"/>
                </a:solidFill>
                <a:latin typeface="Calibri" panose="020F0502020204030204" pitchFamily="34" charset="0"/>
                <a:ea typeface="Lato"/>
                <a:cs typeface="Calibri" panose="020F0502020204030204" pitchFamily="34" charset="0"/>
                <a:sym typeface="Lato"/>
              </a:rPr>
            </a:br>
            <a:endParaRPr lang="en-US" dirty="0">
              <a:solidFill>
                <a:schemeClr val="bg2"/>
              </a:solidFill>
              <a:latin typeface="Calibri" panose="020F0502020204030204" pitchFamily="34" charset="0"/>
              <a:ea typeface="Lato"/>
              <a:cs typeface="Calibri" panose="020F0502020204030204" pitchFamily="34" charset="0"/>
              <a:sym typeface="Lato"/>
            </a:endParaRPr>
          </a:p>
          <a:p>
            <a:pPr marL="342900" lvl="0" indent="-342900">
              <a:buAutoNum type="arabicParenBoth"/>
            </a:pPr>
            <a:r>
              <a:rPr lang="en-US" dirty="0">
                <a:solidFill>
                  <a:schemeClr val="bg2"/>
                </a:solidFill>
                <a:latin typeface="Calibri" panose="020F0502020204030204" pitchFamily="34" charset="0"/>
                <a:ea typeface="Lato"/>
                <a:cs typeface="Calibri" panose="020F0502020204030204" pitchFamily="34" charset="0"/>
                <a:sym typeface="Lato"/>
              </a:rPr>
              <a:t>Ensure that the minimally CV or VC response is not self-interrupted.</a:t>
            </a:r>
            <a:br>
              <a:rPr lang="en-US" dirty="0">
                <a:solidFill>
                  <a:schemeClr val="bg2"/>
                </a:solidFill>
                <a:latin typeface="Calibri" panose="020F0502020204030204" pitchFamily="34" charset="0"/>
                <a:ea typeface="Lato"/>
                <a:cs typeface="Calibri" panose="020F0502020204030204" pitchFamily="34" charset="0"/>
                <a:sym typeface="Lato"/>
              </a:rPr>
            </a:br>
            <a:endParaRPr lang="en-US" dirty="0">
              <a:solidFill>
                <a:schemeClr val="bg2"/>
              </a:solidFill>
              <a:latin typeface="Calibri" panose="020F0502020204030204" pitchFamily="34" charset="0"/>
              <a:ea typeface="Lato"/>
              <a:cs typeface="Calibri" panose="020F0502020204030204" pitchFamily="34" charset="0"/>
              <a:sym typeface="Lato"/>
            </a:endParaRPr>
          </a:p>
          <a:p>
            <a:pPr marL="342900" lvl="0" indent="-342900">
              <a:buAutoNum type="arabicParenBoth"/>
            </a:pPr>
            <a:r>
              <a:rPr lang="en-US" dirty="0">
                <a:solidFill>
                  <a:schemeClr val="bg2"/>
                </a:solidFill>
                <a:latin typeface="Calibri" panose="020F0502020204030204" pitchFamily="34" charset="0"/>
                <a:ea typeface="Lato"/>
                <a:cs typeface="Calibri" panose="020F0502020204030204" pitchFamily="34" charset="0"/>
                <a:sym typeface="Lato"/>
              </a:rPr>
              <a:t>Make a note of intonation:  </a:t>
            </a:r>
            <a:r>
              <a:rPr lang="en-US" i="1" dirty="0">
                <a:solidFill>
                  <a:schemeClr val="bg2"/>
                </a:solidFill>
                <a:latin typeface="Calibri" panose="020F0502020204030204" pitchFamily="34" charset="0"/>
                <a:ea typeface="Lato"/>
                <a:cs typeface="Calibri" panose="020F0502020204030204" pitchFamily="34" charset="0"/>
                <a:sym typeface="Lato"/>
              </a:rPr>
              <a:t>downward or upward intonation </a:t>
            </a:r>
            <a:r>
              <a:rPr lang="en-US" dirty="0">
                <a:solidFill>
                  <a:schemeClr val="bg2"/>
                </a:solidFill>
                <a:latin typeface="Calibri" panose="020F0502020204030204" pitchFamily="34" charset="0"/>
                <a:ea typeface="Lato"/>
                <a:cs typeface="Calibri" panose="020F0502020204030204" pitchFamily="34" charset="0"/>
                <a:sym typeface="Lato"/>
              </a:rPr>
              <a:t>= take the first minimally CV or VC response; </a:t>
            </a:r>
            <a:r>
              <a:rPr lang="en-US" i="1" dirty="0">
                <a:solidFill>
                  <a:schemeClr val="bg2"/>
                </a:solidFill>
                <a:latin typeface="Calibri" panose="020F0502020204030204" pitchFamily="34" charset="0"/>
                <a:ea typeface="Lato"/>
                <a:cs typeface="Calibri" panose="020F0502020204030204" pitchFamily="34" charset="0"/>
                <a:sym typeface="Lato"/>
              </a:rPr>
              <a:t>even tone</a:t>
            </a:r>
            <a:r>
              <a:rPr lang="en-US" dirty="0">
                <a:solidFill>
                  <a:schemeClr val="bg2"/>
                </a:solidFill>
                <a:latin typeface="Calibri" panose="020F0502020204030204" pitchFamily="34" charset="0"/>
                <a:ea typeface="Lato"/>
                <a:cs typeface="Calibri" panose="020F0502020204030204" pitchFamily="34" charset="0"/>
                <a:sym typeface="Lato"/>
              </a:rPr>
              <a:t> = wait one second for a subsequent response; if there is one, take this as the first complete attempt.</a:t>
            </a:r>
            <a:br>
              <a:rPr lang="en-US" dirty="0">
                <a:solidFill>
                  <a:schemeClr val="bg2"/>
                </a:solidFill>
                <a:latin typeface="Calibri" panose="020F0502020204030204" pitchFamily="34" charset="0"/>
                <a:ea typeface="Lato"/>
                <a:cs typeface="Calibri" panose="020F0502020204030204" pitchFamily="34" charset="0"/>
                <a:sym typeface="Lato"/>
              </a:rPr>
            </a:br>
            <a:endParaRPr lang="en-US" dirty="0">
              <a:solidFill>
                <a:schemeClr val="bg2"/>
              </a:solidFill>
              <a:latin typeface="Calibri" panose="020F0502020204030204" pitchFamily="34" charset="0"/>
              <a:ea typeface="Lato"/>
              <a:cs typeface="Calibri" panose="020F0502020204030204" pitchFamily="34" charset="0"/>
              <a:sym typeface="Lato"/>
            </a:endParaRPr>
          </a:p>
          <a:p>
            <a:pPr marL="342900" lvl="0" indent="-342900">
              <a:buAutoNum type="arabicParenBoth"/>
            </a:pPr>
            <a:r>
              <a:rPr lang="en-US" dirty="0">
                <a:solidFill>
                  <a:schemeClr val="bg2"/>
                </a:solidFill>
                <a:latin typeface="Calibri" panose="020F0502020204030204" pitchFamily="34" charset="0"/>
                <a:ea typeface="Lato"/>
                <a:cs typeface="Calibri" panose="020F0502020204030204" pitchFamily="34" charset="0"/>
                <a:sym typeface="Lato"/>
              </a:rPr>
              <a:t>Keep in mind there are special rules for targets that are three or more syllables: a monosyllabic responses are </a:t>
            </a:r>
            <a:r>
              <a:rPr lang="en-US" b="1" dirty="0">
                <a:solidFill>
                  <a:schemeClr val="bg2"/>
                </a:solidFill>
                <a:latin typeface="Calibri" panose="020F0502020204030204" pitchFamily="34" charset="0"/>
                <a:ea typeface="Lato"/>
                <a:cs typeface="Calibri" panose="020F0502020204030204" pitchFamily="34" charset="0"/>
                <a:sym typeface="Lato"/>
              </a:rPr>
              <a:t>not </a:t>
            </a:r>
            <a:r>
              <a:rPr lang="en-US" dirty="0">
                <a:solidFill>
                  <a:schemeClr val="bg2"/>
                </a:solidFill>
                <a:latin typeface="Calibri" panose="020F0502020204030204" pitchFamily="34" charset="0"/>
                <a:ea typeface="Lato"/>
                <a:cs typeface="Calibri" panose="020F0502020204030204" pitchFamily="34" charset="0"/>
                <a:sym typeface="Lato"/>
              </a:rPr>
              <a:t>considered first complete attempts unless they are (a) semantically similar or (b) contain one of the target’s morphemes.</a:t>
            </a:r>
          </a:p>
          <a:p>
            <a:pPr lvl="0"/>
            <a:endParaRPr lang="en-US" sz="1200" dirty="0">
              <a:solidFill>
                <a:srgbClr val="595959"/>
              </a:solidFill>
              <a:latin typeface="Calibri" panose="020F0502020204030204" pitchFamily="34" charset="0"/>
              <a:ea typeface="Lato"/>
              <a:cs typeface="Calibri" panose="020F0502020204030204" pitchFamily="34" charset="0"/>
              <a:sym typeface="Lato"/>
            </a:endParaRPr>
          </a:p>
        </p:txBody>
      </p:sp>
      <p:pic>
        <p:nvPicPr>
          <p:cNvPr id="2" name="Audio 1">
            <a:hlinkClick r:id="" action="ppaction://media"/>
            <a:extLst>
              <a:ext uri="{FF2B5EF4-FFF2-40B4-BE49-F238E27FC236}">
                <a16:creationId xmlns:a16="http://schemas.microsoft.com/office/drawing/2014/main" id="{EC210F77-C46A-2C44-8336-1B0E00326B3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983933557"/>
      </p:ext>
    </p:extLst>
  </p:cSld>
  <p:clrMapOvr>
    <a:masterClrMapping/>
  </p:clrMapOvr>
  <mc:AlternateContent xmlns:mc="http://schemas.openxmlformats.org/markup-compatibility/2006">
    <mc:Choice xmlns:p14="http://schemas.microsoft.com/office/powerpoint/2010/main" Requires="p14">
      <p:transition spd="slow" p14:dur="2000" advTm="179464"/>
    </mc:Choice>
    <mc:Fallback>
      <p:transition spd="slow" advTm="1794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12"/>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lvl="0" indent="-342900">
              <a:lnSpc>
                <a:spcPct val="125000"/>
              </a:lnSpc>
              <a:buSzPts val="1800"/>
            </a:pPr>
            <a:r>
              <a:rPr lang="en-US" dirty="0">
                <a:latin typeface="Calibri"/>
                <a:cs typeface="Calibri"/>
                <a:sym typeface="Calibri"/>
              </a:rPr>
              <a:t>Scoring correct responses</a:t>
            </a:r>
          </a:p>
        </p:txBody>
      </p:sp>
      <p:pic>
        <p:nvPicPr>
          <p:cNvPr id="2" name="Audio 1">
            <a:hlinkClick r:id="" action="ppaction://media"/>
            <a:extLst>
              <a:ext uri="{FF2B5EF4-FFF2-40B4-BE49-F238E27FC236}">
                <a16:creationId xmlns:a16="http://schemas.microsoft.com/office/drawing/2014/main" id="{D79578BD-9E2A-0D4E-9FFB-2DB0DDBAC2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639"/>
    </mc:Choice>
    <mc:Fallback>
      <p:transition spd="slow" advTm="106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2" name="TextBox 1">
            <a:extLst>
              <a:ext uri="{FF2B5EF4-FFF2-40B4-BE49-F238E27FC236}">
                <a16:creationId xmlns:a16="http://schemas.microsoft.com/office/drawing/2014/main" id="{2388E133-6C43-6C44-8DB8-39FBD7281824}"/>
              </a:ext>
            </a:extLst>
          </p:cNvPr>
          <p:cNvSpPr txBox="1"/>
          <p:nvPr/>
        </p:nvSpPr>
        <p:spPr>
          <a:xfrm>
            <a:off x="0" y="1102"/>
            <a:ext cx="3081363" cy="338554"/>
          </a:xfrm>
          <a:prstGeom prst="rect">
            <a:avLst/>
          </a:prstGeom>
          <a:solidFill>
            <a:schemeClr val="accent1"/>
          </a:solidFill>
        </p:spPr>
        <p:txBody>
          <a:bodyPr wrap="square" rtlCol="0">
            <a:spAutoFit/>
          </a:bodyPr>
          <a:lstStyle/>
          <a:p>
            <a:pPr algn="ctr"/>
            <a:r>
              <a:rPr lang="en-US" sz="1600" b="1" dirty="0">
                <a:solidFill>
                  <a:schemeClr val="bg1"/>
                </a:solidFill>
                <a:latin typeface="Calibri" panose="020F0502020204030204" pitchFamily="34" charset="0"/>
                <a:cs typeface="Calibri" panose="020F0502020204030204" pitchFamily="34" charset="0"/>
              </a:rPr>
              <a:t>PNT Coding Flowchart</a:t>
            </a:r>
          </a:p>
        </p:txBody>
      </p:sp>
      <p:cxnSp>
        <p:nvCxnSpPr>
          <p:cNvPr id="7" name="Straight Arrow Connector 6">
            <a:extLst>
              <a:ext uri="{FF2B5EF4-FFF2-40B4-BE49-F238E27FC236}">
                <a16:creationId xmlns:a16="http://schemas.microsoft.com/office/drawing/2014/main" id="{D2E789B1-AAB6-9E46-9927-D8D316FDFC1F}"/>
              </a:ext>
            </a:extLst>
          </p:cNvPr>
          <p:cNvCxnSpPr>
            <a:cxnSpLocks/>
            <a:stCxn id="66" idx="2"/>
            <a:endCxn id="64" idx="0"/>
          </p:cNvCxnSpPr>
          <p:nvPr/>
        </p:nvCxnSpPr>
        <p:spPr>
          <a:xfrm>
            <a:off x="1026432" y="1644522"/>
            <a:ext cx="2817" cy="687347"/>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a:extLst>
              <a:ext uri="{FF2B5EF4-FFF2-40B4-BE49-F238E27FC236}">
                <a16:creationId xmlns:a16="http://schemas.microsoft.com/office/drawing/2014/main" id="{51DE9462-9F92-4A48-BF13-C59CB67DF352}"/>
              </a:ext>
            </a:extLst>
          </p:cNvPr>
          <p:cNvCxnSpPr>
            <a:cxnSpLocks/>
            <a:stCxn id="64" idx="2"/>
            <a:endCxn id="63" idx="0"/>
          </p:cNvCxnSpPr>
          <p:nvPr/>
        </p:nvCxnSpPr>
        <p:spPr>
          <a:xfrm flipH="1">
            <a:off x="1026432" y="3316430"/>
            <a:ext cx="2817" cy="665029"/>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63" name="Google Shape;182;p27">
            <a:extLst>
              <a:ext uri="{FF2B5EF4-FFF2-40B4-BE49-F238E27FC236}">
                <a16:creationId xmlns:a16="http://schemas.microsoft.com/office/drawing/2014/main" id="{926E50D7-B376-284A-8CA8-89DE37E7F405}"/>
              </a:ext>
            </a:extLst>
          </p:cNvPr>
          <p:cNvSpPr txBox="1"/>
          <p:nvPr/>
        </p:nvSpPr>
        <p:spPr>
          <a:xfrm>
            <a:off x="167200" y="3981459"/>
            <a:ext cx="1718463" cy="984561"/>
          </a:xfrm>
          <a:prstGeom prst="rect">
            <a:avLst/>
          </a:prstGeom>
          <a:noFill/>
          <a:ln w="28575">
            <a:solidFill>
              <a:schemeClr val="accent1">
                <a:lumMod val="20000"/>
                <a:lumOff val="80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Is the response </a:t>
            </a: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a paraphasia?</a:t>
            </a:r>
            <a:endParaRPr sz="800" dirty="0">
              <a:solidFill>
                <a:schemeClr val="accent1">
                  <a:lumMod val="40000"/>
                  <a:lumOff val="60000"/>
                </a:schemeClr>
              </a:solidFill>
              <a:latin typeface="Calibri" panose="020F0502020204030204" pitchFamily="34" charset="0"/>
              <a:ea typeface="Lato"/>
              <a:cs typeface="Calibri" panose="020F0502020204030204" pitchFamily="34" charset="0"/>
              <a:sym typeface="Lato"/>
            </a:endParaRPr>
          </a:p>
        </p:txBody>
      </p:sp>
      <p:sp>
        <p:nvSpPr>
          <p:cNvPr id="64" name="Google Shape;182;p27">
            <a:extLst>
              <a:ext uri="{FF2B5EF4-FFF2-40B4-BE49-F238E27FC236}">
                <a16:creationId xmlns:a16="http://schemas.microsoft.com/office/drawing/2014/main" id="{565268F4-A822-C44B-8B33-F8593CD133C5}"/>
              </a:ext>
            </a:extLst>
          </p:cNvPr>
          <p:cNvSpPr txBox="1"/>
          <p:nvPr/>
        </p:nvSpPr>
        <p:spPr>
          <a:xfrm>
            <a:off x="170017" y="2331869"/>
            <a:ext cx="1718463" cy="984561"/>
          </a:xfrm>
          <a:prstGeom prst="rect">
            <a:avLst/>
          </a:prstGeom>
          <a:noFill/>
          <a:ln w="28575">
            <a:solidFill>
              <a:schemeClr val="accent1">
                <a:lumMod val="20000"/>
                <a:lumOff val="80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Is the response a</a:t>
            </a:r>
            <a:b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b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noun?</a:t>
            </a:r>
            <a:endParaRPr sz="800" dirty="0">
              <a:solidFill>
                <a:schemeClr val="accent1">
                  <a:lumMod val="40000"/>
                  <a:lumOff val="60000"/>
                </a:schemeClr>
              </a:solidFill>
              <a:latin typeface="Calibri" panose="020F0502020204030204" pitchFamily="34" charset="0"/>
              <a:ea typeface="Lato"/>
              <a:cs typeface="Calibri" panose="020F0502020204030204" pitchFamily="34" charset="0"/>
              <a:sym typeface="Lato"/>
            </a:endParaRPr>
          </a:p>
        </p:txBody>
      </p:sp>
      <p:sp>
        <p:nvSpPr>
          <p:cNvPr id="66" name="Google Shape;182;p27">
            <a:extLst>
              <a:ext uri="{FF2B5EF4-FFF2-40B4-BE49-F238E27FC236}">
                <a16:creationId xmlns:a16="http://schemas.microsoft.com/office/drawing/2014/main" id="{10EAFD1F-0D87-3F44-B1ED-4C814F3A2A99}"/>
              </a:ext>
            </a:extLst>
          </p:cNvPr>
          <p:cNvSpPr txBox="1"/>
          <p:nvPr/>
        </p:nvSpPr>
        <p:spPr>
          <a:xfrm>
            <a:off x="167200" y="659961"/>
            <a:ext cx="1718463" cy="984561"/>
          </a:xfrm>
          <a:prstGeom prst="rect">
            <a:avLst/>
          </a:prstGeom>
          <a:noFill/>
          <a:ln w="28575">
            <a:solidFill>
              <a:schemeClr val="tx1"/>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Is the response correct?</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cxnSp>
        <p:nvCxnSpPr>
          <p:cNvPr id="22" name="Straight Arrow Connector 21">
            <a:extLst>
              <a:ext uri="{FF2B5EF4-FFF2-40B4-BE49-F238E27FC236}">
                <a16:creationId xmlns:a16="http://schemas.microsoft.com/office/drawing/2014/main" id="{501FD153-B042-7E4B-95FF-5DF78331D29D}"/>
              </a:ext>
            </a:extLst>
          </p:cNvPr>
          <p:cNvCxnSpPr>
            <a:cxnSpLocks/>
            <a:stCxn id="66" idx="3"/>
          </p:cNvCxnSpPr>
          <p:nvPr/>
        </p:nvCxnSpPr>
        <p:spPr>
          <a:xfrm>
            <a:off x="1885663" y="1152242"/>
            <a:ext cx="685800" cy="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259AB8EF-E501-CB44-A496-7C4748867622}"/>
              </a:ext>
            </a:extLst>
          </p:cNvPr>
          <p:cNvCxnSpPr>
            <a:cxnSpLocks/>
          </p:cNvCxnSpPr>
          <p:nvPr/>
        </p:nvCxnSpPr>
        <p:spPr>
          <a:xfrm>
            <a:off x="1885663" y="2810160"/>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E821005E-AAD1-CF42-AF7D-B45774B841EF}"/>
              </a:ext>
            </a:extLst>
          </p:cNvPr>
          <p:cNvCxnSpPr>
            <a:cxnSpLocks/>
          </p:cNvCxnSpPr>
          <p:nvPr/>
        </p:nvCxnSpPr>
        <p:spPr>
          <a:xfrm>
            <a:off x="1885663" y="4038050"/>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42997C20-FF6B-5E46-B78D-4388C87B7D7D}"/>
              </a:ext>
            </a:extLst>
          </p:cNvPr>
          <p:cNvCxnSpPr>
            <a:cxnSpLocks/>
          </p:cNvCxnSpPr>
          <p:nvPr/>
        </p:nvCxnSpPr>
        <p:spPr>
          <a:xfrm>
            <a:off x="1885663" y="4870579"/>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B7198E15-E63B-5248-8F9D-39D7DBC885E7}"/>
              </a:ext>
            </a:extLst>
          </p:cNvPr>
          <p:cNvSpPr txBox="1"/>
          <p:nvPr/>
        </p:nvSpPr>
        <p:spPr>
          <a:xfrm>
            <a:off x="2571463" y="914244"/>
            <a:ext cx="1222299" cy="466344"/>
          </a:xfrm>
          <a:prstGeom prst="rect">
            <a:avLst/>
          </a:prstGeom>
          <a:solidFill>
            <a:schemeClr val="accent3">
              <a:lumMod val="20000"/>
              <a:lumOff val="80000"/>
            </a:schemeClr>
          </a:solidFill>
        </p:spPr>
        <p:txBody>
          <a:bodyPr wrap="square" rtlCol="0" anchor="ctr">
            <a:spAutoFit/>
          </a:bodyPr>
          <a:lstStyle/>
          <a:p>
            <a:pPr algn="ctr"/>
            <a:r>
              <a:rPr lang="en-US" sz="1200" dirty="0">
                <a:latin typeface="Calibri" panose="020F0502020204030204" pitchFamily="34" charset="0"/>
                <a:cs typeface="Calibri" panose="020F0502020204030204" pitchFamily="34" charset="0"/>
              </a:rPr>
              <a:t>Correct (C)</a:t>
            </a:r>
          </a:p>
        </p:txBody>
      </p:sp>
      <p:sp>
        <p:nvSpPr>
          <p:cNvPr id="104" name="TextBox 103">
            <a:extLst>
              <a:ext uri="{FF2B5EF4-FFF2-40B4-BE49-F238E27FC236}">
                <a16:creationId xmlns:a16="http://schemas.microsoft.com/office/drawing/2014/main" id="{D32FB4EC-9196-364D-8DEF-CBC3542CF6E3}"/>
              </a:ext>
            </a:extLst>
          </p:cNvPr>
          <p:cNvSpPr txBox="1"/>
          <p:nvPr/>
        </p:nvSpPr>
        <p:spPr>
          <a:xfrm>
            <a:off x="7341463" y="3667289"/>
            <a:ext cx="1225296" cy="466344"/>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Formal (F) *</a:t>
            </a:r>
          </a:p>
        </p:txBody>
      </p:sp>
      <p:sp>
        <p:nvSpPr>
          <p:cNvPr id="106" name="TextBox 105">
            <a:extLst>
              <a:ext uri="{FF2B5EF4-FFF2-40B4-BE49-F238E27FC236}">
                <a16:creationId xmlns:a16="http://schemas.microsoft.com/office/drawing/2014/main" id="{E956C59B-BB28-AB48-9537-896A33D3A72D}"/>
              </a:ext>
            </a:extLst>
          </p:cNvPr>
          <p:cNvSpPr txBox="1"/>
          <p:nvPr/>
        </p:nvSpPr>
        <p:spPr>
          <a:xfrm>
            <a:off x="2568466" y="3802391"/>
            <a:ext cx="1225296" cy="461665"/>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Code as miscellaneous</a:t>
            </a:r>
          </a:p>
        </p:txBody>
      </p:sp>
      <p:sp>
        <p:nvSpPr>
          <p:cNvPr id="107" name="TextBox 106">
            <a:extLst>
              <a:ext uri="{FF2B5EF4-FFF2-40B4-BE49-F238E27FC236}">
                <a16:creationId xmlns:a16="http://schemas.microsoft.com/office/drawing/2014/main" id="{75104C4E-C71E-1D4A-9264-46E7FEE971CD}"/>
              </a:ext>
            </a:extLst>
          </p:cNvPr>
          <p:cNvSpPr txBox="1"/>
          <p:nvPr/>
        </p:nvSpPr>
        <p:spPr>
          <a:xfrm>
            <a:off x="2571463" y="4639746"/>
            <a:ext cx="1225296" cy="461665"/>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Code as paraphasia</a:t>
            </a:r>
          </a:p>
        </p:txBody>
      </p:sp>
      <p:sp>
        <p:nvSpPr>
          <p:cNvPr id="26" name="TextBox 25">
            <a:extLst>
              <a:ext uri="{FF2B5EF4-FFF2-40B4-BE49-F238E27FC236}">
                <a16:creationId xmlns:a16="http://schemas.microsoft.com/office/drawing/2014/main" id="{B2623AEC-8FC9-C54F-88D5-BD23618767E2}"/>
              </a:ext>
            </a:extLst>
          </p:cNvPr>
          <p:cNvSpPr txBox="1"/>
          <p:nvPr/>
        </p:nvSpPr>
        <p:spPr>
          <a:xfrm>
            <a:off x="2014168" y="1024306"/>
            <a:ext cx="370733" cy="246221"/>
          </a:xfrm>
          <a:prstGeom prst="rect">
            <a:avLst/>
          </a:prstGeom>
          <a:solidFill>
            <a:schemeClr val="bg1"/>
          </a:solidFill>
        </p:spPr>
        <p:txBody>
          <a:bodyPr wrap="square" rtlCol="0">
            <a:spAutoFit/>
          </a:bodyPr>
          <a:lstStyle/>
          <a:p>
            <a:pPr algn="ctr"/>
            <a:r>
              <a:rPr lang="en-US" sz="1000" dirty="0">
                <a:latin typeface="Calibri" panose="020F0502020204030204" pitchFamily="34" charset="0"/>
                <a:cs typeface="Calibri" panose="020F0502020204030204" pitchFamily="34" charset="0"/>
              </a:rPr>
              <a:t>YES</a:t>
            </a:r>
          </a:p>
        </p:txBody>
      </p:sp>
      <p:sp>
        <p:nvSpPr>
          <p:cNvPr id="116" name="TextBox 115">
            <a:extLst>
              <a:ext uri="{FF2B5EF4-FFF2-40B4-BE49-F238E27FC236}">
                <a16:creationId xmlns:a16="http://schemas.microsoft.com/office/drawing/2014/main" id="{0689BFA0-CE22-DF43-A04F-57E4DB430394}"/>
              </a:ext>
            </a:extLst>
          </p:cNvPr>
          <p:cNvSpPr txBox="1"/>
          <p:nvPr/>
        </p:nvSpPr>
        <p:spPr>
          <a:xfrm>
            <a:off x="841064" y="1841716"/>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NO</a:t>
            </a:r>
          </a:p>
        </p:txBody>
      </p:sp>
      <p:sp>
        <p:nvSpPr>
          <p:cNvPr id="117" name="TextBox 116">
            <a:extLst>
              <a:ext uri="{FF2B5EF4-FFF2-40B4-BE49-F238E27FC236}">
                <a16:creationId xmlns:a16="http://schemas.microsoft.com/office/drawing/2014/main" id="{35BA775C-3AF3-FF4C-B7D8-EA7E45CCF58F}"/>
              </a:ext>
            </a:extLst>
          </p:cNvPr>
          <p:cNvSpPr txBox="1"/>
          <p:nvPr/>
        </p:nvSpPr>
        <p:spPr>
          <a:xfrm>
            <a:off x="841063" y="3540945"/>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118" name="TextBox 117">
            <a:extLst>
              <a:ext uri="{FF2B5EF4-FFF2-40B4-BE49-F238E27FC236}">
                <a16:creationId xmlns:a16="http://schemas.microsoft.com/office/drawing/2014/main" id="{6A8E0DE9-EFCB-9147-98BE-47347559D8EC}"/>
              </a:ext>
            </a:extLst>
          </p:cNvPr>
          <p:cNvSpPr txBox="1"/>
          <p:nvPr/>
        </p:nvSpPr>
        <p:spPr>
          <a:xfrm>
            <a:off x="2014167" y="2702673"/>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NO</a:t>
            </a:r>
          </a:p>
        </p:txBody>
      </p:sp>
      <p:sp>
        <p:nvSpPr>
          <p:cNvPr id="123" name="TextBox 122">
            <a:extLst>
              <a:ext uri="{FF2B5EF4-FFF2-40B4-BE49-F238E27FC236}">
                <a16:creationId xmlns:a16="http://schemas.microsoft.com/office/drawing/2014/main" id="{5DFBE398-5EF7-C343-9CCF-89F7D987B0A9}"/>
              </a:ext>
            </a:extLst>
          </p:cNvPr>
          <p:cNvSpPr txBox="1"/>
          <p:nvPr/>
        </p:nvSpPr>
        <p:spPr>
          <a:xfrm>
            <a:off x="2014167" y="4761982"/>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126" name="TextBox 125">
            <a:extLst>
              <a:ext uri="{FF2B5EF4-FFF2-40B4-BE49-F238E27FC236}">
                <a16:creationId xmlns:a16="http://schemas.microsoft.com/office/drawing/2014/main" id="{EE816109-81BB-2848-9133-09474C6F239E}"/>
              </a:ext>
            </a:extLst>
          </p:cNvPr>
          <p:cNvSpPr txBox="1"/>
          <p:nvPr/>
        </p:nvSpPr>
        <p:spPr>
          <a:xfrm>
            <a:off x="2014167" y="3910114"/>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NO</a:t>
            </a:r>
          </a:p>
        </p:txBody>
      </p:sp>
      <p:sp>
        <p:nvSpPr>
          <p:cNvPr id="46" name="Google Shape;182;p27">
            <a:extLst>
              <a:ext uri="{FF2B5EF4-FFF2-40B4-BE49-F238E27FC236}">
                <a16:creationId xmlns:a16="http://schemas.microsoft.com/office/drawing/2014/main" id="{51F17C1E-39E2-E843-B35F-C64A23FBBF05}"/>
              </a:ext>
            </a:extLst>
          </p:cNvPr>
          <p:cNvSpPr txBox="1"/>
          <p:nvPr/>
        </p:nvSpPr>
        <p:spPr>
          <a:xfrm>
            <a:off x="2555107" y="2276572"/>
            <a:ext cx="1718463" cy="984561"/>
          </a:xfrm>
          <a:prstGeom prst="rect">
            <a:avLst/>
          </a:prstGeom>
          <a:noFill/>
          <a:ln w="28575">
            <a:solidFill>
              <a:schemeClr val="accent1">
                <a:lumMod val="20000"/>
                <a:lumOff val="80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Is the response a</a:t>
            </a:r>
            <a:b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b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phrase or a single verb, adjective, </a:t>
            </a:r>
            <a:b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b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or adverb?</a:t>
            </a:r>
            <a:endParaRPr sz="800" dirty="0">
              <a:solidFill>
                <a:schemeClr val="accent1">
                  <a:lumMod val="40000"/>
                  <a:lumOff val="60000"/>
                </a:schemeClr>
              </a:solidFill>
              <a:latin typeface="Calibri" panose="020F0502020204030204" pitchFamily="34" charset="0"/>
              <a:ea typeface="Lato"/>
              <a:cs typeface="Calibri" panose="020F0502020204030204" pitchFamily="34" charset="0"/>
              <a:sym typeface="Lato"/>
            </a:endParaRPr>
          </a:p>
        </p:txBody>
      </p:sp>
      <p:cxnSp>
        <p:nvCxnSpPr>
          <p:cNvPr id="47" name="Straight Arrow Connector 46">
            <a:extLst>
              <a:ext uri="{FF2B5EF4-FFF2-40B4-BE49-F238E27FC236}">
                <a16:creationId xmlns:a16="http://schemas.microsoft.com/office/drawing/2014/main" id="{722604C9-B624-E441-85FB-8EEB09EF2678}"/>
              </a:ext>
            </a:extLst>
          </p:cNvPr>
          <p:cNvCxnSpPr>
            <a:cxnSpLocks/>
          </p:cNvCxnSpPr>
          <p:nvPr/>
        </p:nvCxnSpPr>
        <p:spPr>
          <a:xfrm>
            <a:off x="4260170" y="2345580"/>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9A83417C-9C7B-1049-87F7-22C1A3B3601A}"/>
              </a:ext>
            </a:extLst>
          </p:cNvPr>
          <p:cNvCxnSpPr>
            <a:cxnSpLocks/>
          </p:cNvCxnSpPr>
          <p:nvPr/>
        </p:nvCxnSpPr>
        <p:spPr>
          <a:xfrm>
            <a:off x="4260170" y="3176532"/>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9" name="TextBox 48">
            <a:extLst>
              <a:ext uri="{FF2B5EF4-FFF2-40B4-BE49-F238E27FC236}">
                <a16:creationId xmlns:a16="http://schemas.microsoft.com/office/drawing/2014/main" id="{56610F5F-F77E-6343-8A7F-EB8875A7EDBA}"/>
              </a:ext>
            </a:extLst>
          </p:cNvPr>
          <p:cNvSpPr txBox="1"/>
          <p:nvPr/>
        </p:nvSpPr>
        <p:spPr>
          <a:xfrm>
            <a:off x="4417702" y="3053421"/>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YES</a:t>
            </a:r>
          </a:p>
        </p:txBody>
      </p:sp>
      <p:sp>
        <p:nvSpPr>
          <p:cNvPr id="50" name="TextBox 49">
            <a:extLst>
              <a:ext uri="{FF2B5EF4-FFF2-40B4-BE49-F238E27FC236}">
                <a16:creationId xmlns:a16="http://schemas.microsoft.com/office/drawing/2014/main" id="{A5E6303F-AB61-9E45-95AF-B3C004D0C29F}"/>
              </a:ext>
            </a:extLst>
          </p:cNvPr>
          <p:cNvSpPr txBox="1"/>
          <p:nvPr/>
        </p:nvSpPr>
        <p:spPr>
          <a:xfrm>
            <a:off x="4417701" y="2217644"/>
            <a:ext cx="370733" cy="246221"/>
          </a:xfrm>
          <a:prstGeom prst="rect">
            <a:avLst/>
          </a:prstGeom>
          <a:solidFill>
            <a:schemeClr val="bg1"/>
          </a:solidFill>
        </p:spPr>
        <p:txBody>
          <a:bodyPr wrap="square" rtlCol="0">
            <a:spAutoFit/>
          </a:bodyPr>
          <a:lstStyle/>
          <a:p>
            <a:pPr algn="ctr"/>
            <a:r>
              <a:rPr lang="en-US" sz="1000" dirty="0">
                <a:solidFill>
                  <a:schemeClr val="accent1">
                    <a:lumMod val="40000"/>
                    <a:lumOff val="60000"/>
                  </a:schemeClr>
                </a:solidFill>
                <a:latin typeface="Calibri" panose="020F0502020204030204" pitchFamily="34" charset="0"/>
                <a:cs typeface="Calibri" panose="020F0502020204030204" pitchFamily="34" charset="0"/>
              </a:rPr>
              <a:t>NO</a:t>
            </a:r>
          </a:p>
        </p:txBody>
      </p:sp>
      <p:sp>
        <p:nvSpPr>
          <p:cNvPr id="52" name="Google Shape;182;p27">
            <a:extLst>
              <a:ext uri="{FF2B5EF4-FFF2-40B4-BE49-F238E27FC236}">
                <a16:creationId xmlns:a16="http://schemas.microsoft.com/office/drawing/2014/main" id="{F3CA0FCA-43B4-6042-9590-BA15667D580D}"/>
              </a:ext>
            </a:extLst>
          </p:cNvPr>
          <p:cNvSpPr txBox="1"/>
          <p:nvPr/>
        </p:nvSpPr>
        <p:spPr>
          <a:xfrm>
            <a:off x="4951285" y="3010807"/>
            <a:ext cx="1718463" cy="984561"/>
          </a:xfrm>
          <a:prstGeom prst="rect">
            <a:avLst/>
          </a:prstGeom>
          <a:noFill/>
          <a:ln w="28575">
            <a:solidFill>
              <a:schemeClr val="accent1">
                <a:lumMod val="20000"/>
                <a:lumOff val="80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 Does the response share </a:t>
            </a:r>
            <a:r>
              <a:rPr lang="en-US" sz="1200" i="1"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only </a:t>
            </a: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a phonological relationship with </a:t>
            </a:r>
            <a:b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b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the target?</a:t>
            </a:r>
            <a:endParaRPr sz="800" dirty="0">
              <a:solidFill>
                <a:schemeClr val="accent1">
                  <a:lumMod val="40000"/>
                  <a:lumOff val="60000"/>
                </a:schemeClr>
              </a:solidFill>
              <a:latin typeface="Calibri" panose="020F0502020204030204" pitchFamily="34" charset="0"/>
              <a:ea typeface="Lato"/>
              <a:cs typeface="Calibri" panose="020F0502020204030204" pitchFamily="34" charset="0"/>
              <a:sym typeface="Lato"/>
            </a:endParaRPr>
          </a:p>
        </p:txBody>
      </p:sp>
      <p:cxnSp>
        <p:nvCxnSpPr>
          <p:cNvPr id="53" name="Straight Arrow Connector 52">
            <a:extLst>
              <a:ext uri="{FF2B5EF4-FFF2-40B4-BE49-F238E27FC236}">
                <a16:creationId xmlns:a16="http://schemas.microsoft.com/office/drawing/2014/main" id="{5D029732-75FF-6C47-A500-E83FB7D99BE0}"/>
              </a:ext>
            </a:extLst>
          </p:cNvPr>
          <p:cNvCxnSpPr>
            <a:cxnSpLocks/>
          </p:cNvCxnSpPr>
          <p:nvPr/>
        </p:nvCxnSpPr>
        <p:spPr>
          <a:xfrm>
            <a:off x="6662708" y="3102051"/>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Arrow Connector 53">
            <a:extLst>
              <a:ext uri="{FF2B5EF4-FFF2-40B4-BE49-F238E27FC236}">
                <a16:creationId xmlns:a16="http://schemas.microsoft.com/office/drawing/2014/main" id="{E8988E15-AC38-BE42-94CC-827C85A665B7}"/>
              </a:ext>
            </a:extLst>
          </p:cNvPr>
          <p:cNvCxnSpPr>
            <a:cxnSpLocks/>
          </p:cNvCxnSpPr>
          <p:nvPr/>
        </p:nvCxnSpPr>
        <p:spPr>
          <a:xfrm>
            <a:off x="6662708" y="3933003"/>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E1BC3016-F9BC-7440-AE7B-60D9C69443E8}"/>
              </a:ext>
            </a:extLst>
          </p:cNvPr>
          <p:cNvSpPr txBox="1"/>
          <p:nvPr/>
        </p:nvSpPr>
        <p:spPr>
          <a:xfrm>
            <a:off x="6820240" y="3809892"/>
            <a:ext cx="370733" cy="246221"/>
          </a:xfrm>
          <a:prstGeom prst="rect">
            <a:avLst/>
          </a:prstGeom>
          <a:solidFill>
            <a:schemeClr val="bg1"/>
          </a:solidFill>
        </p:spPr>
        <p:txBody>
          <a:bodyPr wrap="square" rtlCol="0">
            <a:spAutoFit/>
          </a:bodyPr>
          <a:lstStyle/>
          <a:p>
            <a:pPr algn="ctr"/>
            <a:r>
              <a:rPr lang="en-US" sz="1000" dirty="0">
                <a:solidFill>
                  <a:schemeClr val="accent1">
                    <a:lumMod val="20000"/>
                    <a:lumOff val="80000"/>
                  </a:schemeClr>
                </a:solidFill>
                <a:latin typeface="Calibri" panose="020F0502020204030204" pitchFamily="34" charset="0"/>
                <a:cs typeface="Calibri" panose="020F0502020204030204" pitchFamily="34" charset="0"/>
              </a:rPr>
              <a:t>YES</a:t>
            </a:r>
          </a:p>
        </p:txBody>
      </p:sp>
      <p:sp>
        <p:nvSpPr>
          <p:cNvPr id="56" name="TextBox 55">
            <a:extLst>
              <a:ext uri="{FF2B5EF4-FFF2-40B4-BE49-F238E27FC236}">
                <a16:creationId xmlns:a16="http://schemas.microsoft.com/office/drawing/2014/main" id="{DA81E535-CB08-904D-884D-EDC63DD3A110}"/>
              </a:ext>
            </a:extLst>
          </p:cNvPr>
          <p:cNvSpPr txBox="1"/>
          <p:nvPr/>
        </p:nvSpPr>
        <p:spPr>
          <a:xfrm>
            <a:off x="6820239" y="2974115"/>
            <a:ext cx="370733" cy="246221"/>
          </a:xfrm>
          <a:prstGeom prst="rect">
            <a:avLst/>
          </a:prstGeom>
          <a:solidFill>
            <a:schemeClr val="bg1"/>
          </a:solidFill>
        </p:spPr>
        <p:txBody>
          <a:bodyPr wrap="square" rtlCol="0">
            <a:spAutoFit/>
          </a:bodyPr>
          <a:lstStyle/>
          <a:p>
            <a:pPr algn="ctr"/>
            <a:r>
              <a:rPr lang="en-US" sz="1000" dirty="0">
                <a:solidFill>
                  <a:schemeClr val="accent1">
                    <a:lumMod val="20000"/>
                    <a:lumOff val="80000"/>
                  </a:schemeClr>
                </a:solidFill>
                <a:latin typeface="Calibri" panose="020F0502020204030204" pitchFamily="34" charset="0"/>
                <a:cs typeface="Calibri" panose="020F0502020204030204" pitchFamily="34" charset="0"/>
              </a:rPr>
              <a:t>NO</a:t>
            </a:r>
          </a:p>
        </p:txBody>
      </p:sp>
      <p:sp>
        <p:nvSpPr>
          <p:cNvPr id="57" name="TextBox 56">
            <a:extLst>
              <a:ext uri="{FF2B5EF4-FFF2-40B4-BE49-F238E27FC236}">
                <a16:creationId xmlns:a16="http://schemas.microsoft.com/office/drawing/2014/main" id="{E660E47E-386F-F144-A201-6732B06A0C50}"/>
              </a:ext>
            </a:extLst>
          </p:cNvPr>
          <p:cNvSpPr txBox="1"/>
          <p:nvPr/>
        </p:nvSpPr>
        <p:spPr>
          <a:xfrm>
            <a:off x="7341463" y="2833298"/>
            <a:ext cx="1225296" cy="466344"/>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Description (D)</a:t>
            </a:r>
          </a:p>
        </p:txBody>
      </p:sp>
      <p:sp>
        <p:nvSpPr>
          <p:cNvPr id="59" name="Google Shape;182;p27">
            <a:extLst>
              <a:ext uri="{FF2B5EF4-FFF2-40B4-BE49-F238E27FC236}">
                <a16:creationId xmlns:a16="http://schemas.microsoft.com/office/drawing/2014/main" id="{FBF589FC-C0A3-BF4F-BC77-6D82476F0975}"/>
              </a:ext>
            </a:extLst>
          </p:cNvPr>
          <p:cNvSpPr txBox="1"/>
          <p:nvPr/>
        </p:nvSpPr>
        <p:spPr>
          <a:xfrm>
            <a:off x="4956373" y="1549550"/>
            <a:ext cx="1718463" cy="984561"/>
          </a:xfrm>
          <a:prstGeom prst="rect">
            <a:avLst/>
          </a:prstGeom>
          <a:noFill/>
          <a:ln w="28575">
            <a:solidFill>
              <a:schemeClr val="accent1">
                <a:lumMod val="20000"/>
                <a:lumOff val="80000"/>
              </a:schemeClr>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solidFill>
                  <a:schemeClr val="accent1">
                    <a:lumMod val="40000"/>
                    <a:lumOff val="60000"/>
                  </a:schemeClr>
                </a:solidFill>
                <a:latin typeface="Calibri" panose="020F0502020204030204" pitchFamily="34" charset="0"/>
                <a:ea typeface="Lato"/>
                <a:cs typeface="Calibri" panose="020F0502020204030204" pitchFamily="34" charset="0"/>
                <a:sym typeface="Lato"/>
              </a:rPr>
              <a:t>Is the response one or more nonword phrases?</a:t>
            </a:r>
            <a:endParaRPr sz="800" dirty="0">
              <a:solidFill>
                <a:schemeClr val="accent1">
                  <a:lumMod val="40000"/>
                  <a:lumOff val="60000"/>
                </a:schemeClr>
              </a:solidFill>
              <a:latin typeface="Calibri" panose="020F0502020204030204" pitchFamily="34" charset="0"/>
              <a:ea typeface="Lato"/>
              <a:cs typeface="Calibri" panose="020F0502020204030204" pitchFamily="34" charset="0"/>
              <a:sym typeface="Lato"/>
            </a:endParaRPr>
          </a:p>
        </p:txBody>
      </p:sp>
      <p:sp>
        <p:nvSpPr>
          <p:cNvPr id="70" name="TextBox 69">
            <a:extLst>
              <a:ext uri="{FF2B5EF4-FFF2-40B4-BE49-F238E27FC236}">
                <a16:creationId xmlns:a16="http://schemas.microsoft.com/office/drawing/2014/main" id="{A8928147-8584-794F-9995-B8F3DEC6CF50}"/>
              </a:ext>
            </a:extLst>
          </p:cNvPr>
          <p:cNvSpPr txBox="1"/>
          <p:nvPr/>
        </p:nvSpPr>
        <p:spPr>
          <a:xfrm>
            <a:off x="7341463" y="2223417"/>
            <a:ext cx="1225296" cy="461665"/>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Code as miscellaneous</a:t>
            </a:r>
          </a:p>
        </p:txBody>
      </p:sp>
      <p:cxnSp>
        <p:nvCxnSpPr>
          <p:cNvPr id="71" name="Straight Arrow Connector 70">
            <a:extLst>
              <a:ext uri="{FF2B5EF4-FFF2-40B4-BE49-F238E27FC236}">
                <a16:creationId xmlns:a16="http://schemas.microsoft.com/office/drawing/2014/main" id="{BBC068F9-EE5C-D44E-9CCA-646B7C53C5B0}"/>
              </a:ext>
            </a:extLst>
          </p:cNvPr>
          <p:cNvCxnSpPr>
            <a:cxnSpLocks/>
          </p:cNvCxnSpPr>
          <p:nvPr/>
        </p:nvCxnSpPr>
        <p:spPr>
          <a:xfrm>
            <a:off x="6662708" y="1626548"/>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2" name="Straight Arrow Connector 71">
            <a:extLst>
              <a:ext uri="{FF2B5EF4-FFF2-40B4-BE49-F238E27FC236}">
                <a16:creationId xmlns:a16="http://schemas.microsoft.com/office/drawing/2014/main" id="{D480917E-AB28-4844-B02F-E13A1FE1ECE7}"/>
              </a:ext>
            </a:extLst>
          </p:cNvPr>
          <p:cNvCxnSpPr>
            <a:cxnSpLocks/>
          </p:cNvCxnSpPr>
          <p:nvPr/>
        </p:nvCxnSpPr>
        <p:spPr>
          <a:xfrm>
            <a:off x="6662708" y="2457500"/>
            <a:ext cx="685800" cy="0"/>
          </a:xfrm>
          <a:prstGeom prst="straightConnector1">
            <a:avLst/>
          </a:prstGeom>
          <a:ln w="28575">
            <a:solidFill>
              <a:schemeClr val="accent1">
                <a:lumMod val="20000"/>
                <a:lumOff val="8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3" name="TextBox 72">
            <a:extLst>
              <a:ext uri="{FF2B5EF4-FFF2-40B4-BE49-F238E27FC236}">
                <a16:creationId xmlns:a16="http://schemas.microsoft.com/office/drawing/2014/main" id="{0C19A319-6B0D-5C4B-B075-AEFE0B5A0968}"/>
              </a:ext>
            </a:extLst>
          </p:cNvPr>
          <p:cNvSpPr txBox="1"/>
          <p:nvPr/>
        </p:nvSpPr>
        <p:spPr>
          <a:xfrm>
            <a:off x="6820240" y="2334389"/>
            <a:ext cx="370733" cy="246221"/>
          </a:xfrm>
          <a:prstGeom prst="rect">
            <a:avLst/>
          </a:prstGeom>
          <a:solidFill>
            <a:schemeClr val="bg1"/>
          </a:solidFill>
        </p:spPr>
        <p:txBody>
          <a:bodyPr wrap="square" rtlCol="0">
            <a:spAutoFit/>
          </a:bodyPr>
          <a:lstStyle/>
          <a:p>
            <a:pPr algn="ctr"/>
            <a:r>
              <a:rPr lang="en-US" sz="1000" dirty="0">
                <a:solidFill>
                  <a:schemeClr val="accent1">
                    <a:lumMod val="20000"/>
                    <a:lumOff val="80000"/>
                  </a:schemeClr>
                </a:solidFill>
                <a:latin typeface="Calibri" panose="020F0502020204030204" pitchFamily="34" charset="0"/>
                <a:cs typeface="Calibri" panose="020F0502020204030204" pitchFamily="34" charset="0"/>
              </a:rPr>
              <a:t>YES</a:t>
            </a:r>
          </a:p>
        </p:txBody>
      </p:sp>
      <p:sp>
        <p:nvSpPr>
          <p:cNvPr id="74" name="TextBox 73">
            <a:extLst>
              <a:ext uri="{FF2B5EF4-FFF2-40B4-BE49-F238E27FC236}">
                <a16:creationId xmlns:a16="http://schemas.microsoft.com/office/drawing/2014/main" id="{D551BFDE-7480-A241-A22B-B9FFD4A9C9DC}"/>
              </a:ext>
            </a:extLst>
          </p:cNvPr>
          <p:cNvSpPr txBox="1"/>
          <p:nvPr/>
        </p:nvSpPr>
        <p:spPr>
          <a:xfrm>
            <a:off x="6820239" y="1498612"/>
            <a:ext cx="370733" cy="246221"/>
          </a:xfrm>
          <a:prstGeom prst="rect">
            <a:avLst/>
          </a:prstGeom>
          <a:solidFill>
            <a:schemeClr val="bg1"/>
          </a:solidFill>
        </p:spPr>
        <p:txBody>
          <a:bodyPr wrap="square" rtlCol="0">
            <a:spAutoFit/>
          </a:bodyPr>
          <a:lstStyle/>
          <a:p>
            <a:pPr algn="ctr"/>
            <a:r>
              <a:rPr lang="en-US" sz="1000" dirty="0">
                <a:solidFill>
                  <a:schemeClr val="accent1">
                    <a:lumMod val="20000"/>
                    <a:lumOff val="80000"/>
                  </a:schemeClr>
                </a:solidFill>
                <a:latin typeface="Calibri" panose="020F0502020204030204" pitchFamily="34" charset="0"/>
                <a:cs typeface="Calibri" panose="020F0502020204030204" pitchFamily="34" charset="0"/>
              </a:rPr>
              <a:t>NO</a:t>
            </a:r>
          </a:p>
        </p:txBody>
      </p:sp>
      <p:sp>
        <p:nvSpPr>
          <p:cNvPr id="75" name="TextBox 74">
            <a:extLst>
              <a:ext uri="{FF2B5EF4-FFF2-40B4-BE49-F238E27FC236}">
                <a16:creationId xmlns:a16="http://schemas.microsoft.com/office/drawing/2014/main" id="{5D379BB5-5F19-0246-AFCB-E38A9E8B5E27}"/>
              </a:ext>
            </a:extLst>
          </p:cNvPr>
          <p:cNvSpPr txBox="1"/>
          <p:nvPr/>
        </p:nvSpPr>
        <p:spPr>
          <a:xfrm>
            <a:off x="7341463" y="1390889"/>
            <a:ext cx="1225296" cy="461665"/>
          </a:xfrm>
          <a:prstGeom prst="rect">
            <a:avLst/>
          </a:prstGeom>
          <a:solidFill>
            <a:schemeClr val="accent1">
              <a:lumMod val="20000"/>
              <a:lumOff val="80000"/>
            </a:schemeClr>
          </a:solidFill>
        </p:spPr>
        <p:txBody>
          <a:bodyPr wrap="square" rtlCol="0" anchor="ctr">
            <a:spAutoFit/>
          </a:bodyPr>
          <a:lstStyle/>
          <a:p>
            <a:pPr algn="ctr"/>
            <a:r>
              <a:rPr lang="en-US" sz="1200" dirty="0">
                <a:solidFill>
                  <a:schemeClr val="accent1">
                    <a:lumMod val="40000"/>
                    <a:lumOff val="60000"/>
                  </a:schemeClr>
                </a:solidFill>
                <a:latin typeface="Calibri" panose="020F0502020204030204" pitchFamily="34" charset="0"/>
                <a:cs typeface="Calibri" panose="020F0502020204030204" pitchFamily="34" charset="0"/>
              </a:rPr>
              <a:t>No Response (NR)</a:t>
            </a:r>
          </a:p>
        </p:txBody>
      </p:sp>
      <p:sp>
        <p:nvSpPr>
          <p:cNvPr id="76" name="Google Shape;182;p27">
            <a:extLst>
              <a:ext uri="{FF2B5EF4-FFF2-40B4-BE49-F238E27FC236}">
                <a16:creationId xmlns:a16="http://schemas.microsoft.com/office/drawing/2014/main" id="{61A4E5AB-04E0-214F-AC16-2225FCC0839D}"/>
              </a:ext>
            </a:extLst>
          </p:cNvPr>
          <p:cNvSpPr txBox="1"/>
          <p:nvPr/>
        </p:nvSpPr>
        <p:spPr>
          <a:xfrm>
            <a:off x="7425537" y="4681835"/>
            <a:ext cx="1718463" cy="461665"/>
          </a:xfrm>
          <a:prstGeom prst="rect">
            <a:avLst/>
          </a:prstGeom>
          <a:solidFill>
            <a:schemeClr val="tx2"/>
          </a:solidFill>
          <a:ln w="28575">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200" dirty="0">
                <a:latin typeface="Calibri" panose="020F0502020204030204" pitchFamily="34" charset="0"/>
                <a:ea typeface="Lato"/>
                <a:cs typeface="Calibri" panose="020F0502020204030204" pitchFamily="34" charset="0"/>
                <a:sym typeface="Lato"/>
              </a:rPr>
              <a:t>* </a:t>
            </a:r>
            <a:r>
              <a:rPr lang="en-US" sz="1200" i="1" dirty="0">
                <a:latin typeface="Calibri" panose="020F0502020204030204" pitchFamily="34" charset="0"/>
                <a:ea typeface="Lato"/>
                <a:cs typeface="Calibri" panose="020F0502020204030204" pitchFamily="34" charset="0"/>
                <a:sym typeface="Lato"/>
              </a:rPr>
              <a:t>Reminder:</a:t>
            </a:r>
            <a:r>
              <a:rPr lang="en-US" sz="1200" dirty="0">
                <a:latin typeface="Calibri" panose="020F0502020204030204" pitchFamily="34" charset="0"/>
                <a:ea typeface="Lato"/>
                <a:cs typeface="Calibri" panose="020F0502020204030204" pitchFamily="34" charset="0"/>
                <a:sym typeface="Lato"/>
              </a:rPr>
              <a:t> Formal (F) is a type of paraphasia.</a:t>
            </a:r>
            <a:endParaRPr sz="800" dirty="0">
              <a:solidFill>
                <a:schemeClr val="accent1"/>
              </a:solidFill>
              <a:latin typeface="Calibri" panose="020F0502020204030204" pitchFamily="34" charset="0"/>
              <a:ea typeface="Lato"/>
              <a:cs typeface="Calibri" panose="020F0502020204030204" pitchFamily="34" charset="0"/>
              <a:sym typeface="Lato"/>
            </a:endParaRPr>
          </a:p>
        </p:txBody>
      </p:sp>
      <p:pic>
        <p:nvPicPr>
          <p:cNvPr id="3" name="Audio 2">
            <a:hlinkClick r:id="" action="ppaction://media"/>
            <a:extLst>
              <a:ext uri="{FF2B5EF4-FFF2-40B4-BE49-F238E27FC236}">
                <a16:creationId xmlns:a16="http://schemas.microsoft.com/office/drawing/2014/main" id="{F5A57635-1210-0E41-9CB4-7C84BAB9887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289955999"/>
      </p:ext>
    </p:extLst>
  </p:cSld>
  <p:clrMapOvr>
    <a:masterClrMapping/>
  </p:clrMapOvr>
  <mc:AlternateContent xmlns:mc="http://schemas.openxmlformats.org/markup-compatibility/2006">
    <mc:Choice xmlns:p14="http://schemas.microsoft.com/office/powerpoint/2010/main" Requires="p14">
      <p:transition spd="slow" p14:dur="2000" advTm="9564"/>
    </mc:Choice>
    <mc:Fallback>
      <p:transition spd="slow" advTm="95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2133</TotalTime>
  <Words>5416</Words>
  <Application>Microsoft Macintosh PowerPoint</Application>
  <PresentationFormat>On-screen Show (16:9)</PresentationFormat>
  <Paragraphs>390</Paragraphs>
  <Slides>31</Slides>
  <Notes>31</Notes>
  <HiddenSlides>0</HiddenSlides>
  <MMClips>31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Calibri</vt:lpstr>
      <vt:lpstr>Raleway</vt:lpstr>
      <vt:lpstr>Arial</vt:lpstr>
      <vt:lpstr>Lato</vt:lpstr>
      <vt:lpstr>Streamline</vt:lpstr>
      <vt:lpstr>Clinical Resources, Week 4:  Scoring the remainder of response types on the PNT</vt:lpstr>
      <vt:lpstr>Presentation Outline</vt:lpstr>
      <vt:lpstr>Overview of the remainder of the PNT scoring protocol </vt:lpstr>
      <vt:lpstr>PowerPoint Presentation</vt:lpstr>
      <vt:lpstr>PowerPoint Presentation</vt:lpstr>
      <vt:lpstr>PowerPoint Presentation</vt:lpstr>
      <vt:lpstr>PowerPoint Presentation</vt:lpstr>
      <vt:lpstr>Scoring correct responses</vt:lpstr>
      <vt:lpstr>PowerPoint Presentation</vt:lpstr>
      <vt:lpstr>Correct (C)</vt:lpstr>
      <vt:lpstr>Scoring miscellaneous responses</vt:lpstr>
      <vt:lpstr>PowerPoint Presentation</vt:lpstr>
      <vt:lpstr>Blend (B)</vt:lpstr>
      <vt:lpstr>Morpheme Omission (MO)</vt:lpstr>
      <vt:lpstr>Phonological Jargon (PJ)</vt:lpstr>
      <vt:lpstr>Picture Part Error (PPE)</vt:lpstr>
      <vt:lpstr>Proper Noun (PN)</vt:lpstr>
      <vt:lpstr>Scoring everything else</vt:lpstr>
      <vt:lpstr>PowerPoint Presentation</vt:lpstr>
      <vt:lpstr>No Response (NR)</vt:lpstr>
      <vt:lpstr>Description (D)</vt:lpstr>
      <vt:lpstr>Perseverations</vt:lpstr>
      <vt:lpstr>Clinical assessment applications</vt:lpstr>
      <vt:lpstr>PowerPoint Presentation</vt:lpstr>
      <vt:lpstr>PowerPoint Presentation</vt:lpstr>
      <vt:lpstr>PowerPoint Presentation</vt:lpstr>
      <vt:lpstr>Using the full scoring protocol in clinical practice</vt:lpstr>
      <vt:lpstr>Time constraints and productivity requirements</vt:lpstr>
      <vt:lpstr>Help us help you!</vt:lpstr>
      <vt:lpstr>References for further review</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Paraphasia types within the context of Dell’s model</dc:title>
  <cp:lastModifiedBy>Casilio, Marianne E</cp:lastModifiedBy>
  <cp:revision>87</cp:revision>
  <dcterms:modified xsi:type="dcterms:W3CDTF">2020-12-24T21:27:54Z</dcterms:modified>
</cp:coreProperties>
</file>